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6" r:id="rId2"/>
    <p:sldMasterId id="2147483671" r:id="rId3"/>
    <p:sldMasterId id="2147483690" r:id="rId4"/>
    <p:sldMasterId id="2147483696" r:id="rId5"/>
  </p:sldMasterIdLst>
  <p:notesMasterIdLst>
    <p:notesMasterId r:id="rId18"/>
  </p:notesMasterIdLst>
  <p:sldIdLst>
    <p:sldId id="263" r:id="rId6"/>
    <p:sldId id="258" r:id="rId7"/>
    <p:sldId id="259" r:id="rId8"/>
    <p:sldId id="260" r:id="rId9"/>
    <p:sldId id="265" r:id="rId10"/>
    <p:sldId id="264" r:id="rId11"/>
    <p:sldId id="262" r:id="rId12"/>
    <p:sldId id="269" r:id="rId13"/>
    <p:sldId id="270" r:id="rId14"/>
    <p:sldId id="267" r:id="rId15"/>
    <p:sldId id="268"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2E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8686"/>
  </p:normalViewPr>
  <p:slideViewPr>
    <p:cSldViewPr snapToGrid="0" snapToObjects="1">
      <p:cViewPr>
        <p:scale>
          <a:sx n="80" d="100"/>
          <a:sy n="80" d="100"/>
        </p:scale>
        <p:origin x="1264"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C95156-F1E6-E147-9090-2F9C2789949B}" type="datetimeFigureOut">
              <a:rPr lang="en-US" smtClean="0"/>
              <a:t>2/10/17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E78B2C-5E15-3E43-8249-2C929DFD095B}" type="slidenum">
              <a:rPr lang="en-US" smtClean="0"/>
              <a:t>‹#›</a:t>
            </a:fld>
            <a:endParaRPr lang="en-US"/>
          </a:p>
        </p:txBody>
      </p:sp>
    </p:spTree>
    <p:extLst>
      <p:ext uri="{BB962C8B-B14F-4D97-AF65-F5344CB8AC3E}">
        <p14:creationId xmlns:p14="http://schemas.microsoft.com/office/powerpoint/2010/main" val="425570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Pauli_repulsion" TargetMode="External"/><Relationship Id="rId4" Type="http://schemas.openxmlformats.org/officeDocument/2006/relationships/hyperlink" Target="https://en.wikipedia.org/wiki/Atomic_orbital" TargetMode="External"/><Relationship Id="rId5" Type="http://schemas.openxmlformats.org/officeDocument/2006/relationships/hyperlink" Target="https://en.wikipedia.org/wiki/Van_der_Waals_force" TargetMode="External"/><Relationship Id="rId6" Type="http://schemas.openxmlformats.org/officeDocument/2006/relationships/hyperlink" Target="https://en.wikipedia.org/wiki/London_dispersion_force" TargetMode="External"/><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Pauli_repulsion" TargetMode="External"/><Relationship Id="rId4" Type="http://schemas.openxmlformats.org/officeDocument/2006/relationships/hyperlink" Target="https://en.wikipedia.org/wiki/Atomic_orbital" TargetMode="External"/><Relationship Id="rId5" Type="http://schemas.openxmlformats.org/officeDocument/2006/relationships/hyperlink" Target="https://en.wikipedia.org/wiki/Van_der_Waals_force" TargetMode="External"/><Relationship Id="rId6" Type="http://schemas.openxmlformats.org/officeDocument/2006/relationships/hyperlink" Target="https://en.wikipedia.org/wiki/London_dispersion_force"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Pauli_repulsion" TargetMode="External"/><Relationship Id="rId4" Type="http://schemas.openxmlformats.org/officeDocument/2006/relationships/hyperlink" Target="https://en.wikipedia.org/wiki/Atomic_orbital" TargetMode="External"/><Relationship Id="rId5" Type="http://schemas.openxmlformats.org/officeDocument/2006/relationships/hyperlink" Target="https://en.wikipedia.org/wiki/Van_der_Waals_force" TargetMode="External"/><Relationship Id="rId6" Type="http://schemas.openxmlformats.org/officeDocument/2006/relationships/hyperlink" Target="https://en.wikipedia.org/wiki/London_dispersion_force"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Chris</a:t>
            </a:r>
            <a:r>
              <a:rPr lang="en-US" baseline="0" dirty="0" smtClean="0"/>
              <a:t> and Josh have repeatedly mentioned </a:t>
            </a:r>
            <a:r>
              <a:rPr lang="mr-IN" baseline="0" dirty="0" smtClean="0"/>
              <a:t>–</a:t>
            </a:r>
            <a:r>
              <a:rPr lang="en-US" baseline="0" dirty="0" smtClean="0"/>
              <a:t> classical MD works on solving the Newton’s equations of motions. You get the force by differentiating an energy function. The most accurate way of solving this energy function is through quantum chemistry but it’s not feasible to get enough data. So we simply the equations that we have to solve by describing them as simple functions. And we decompose the energy into different components </a:t>
            </a:r>
            <a:r>
              <a:rPr lang="mr-IN" baseline="0" dirty="0" smtClean="0"/>
              <a:t>–</a:t>
            </a:r>
            <a:r>
              <a:rPr lang="en-US" baseline="0" dirty="0" smtClean="0"/>
              <a:t> more on this later. And each component of the energy is described by a different, but simple function. Of course this isn’t the only way to decompose energy, you can have more complicated terms. By playing around with these functions and energy components you get different </a:t>
            </a:r>
            <a:r>
              <a:rPr lang="en-US" baseline="0" dirty="0" err="1" smtClean="0"/>
              <a:t>forcefields</a:t>
            </a:r>
            <a:r>
              <a:rPr lang="en-US" baseline="0" dirty="0" smtClean="0"/>
              <a:t> </a:t>
            </a:r>
            <a:r>
              <a:rPr lang="mr-IN" baseline="0" dirty="0" smtClean="0"/>
              <a:t>–</a:t>
            </a:r>
            <a:r>
              <a:rPr lang="en-US" baseline="0" dirty="0" smtClean="0"/>
              <a:t> when you read papers keep an eye out for these names.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Let’s look at the inner workings of these </a:t>
            </a:r>
            <a:r>
              <a:rPr lang="en-US" dirty="0" err="1" smtClean="0"/>
              <a:t>forcefields</a:t>
            </a:r>
            <a:r>
              <a:rPr lang="en-US" baseline="0" dirty="0" smtClean="0"/>
              <a:t> by understanding how the </a:t>
            </a:r>
            <a:r>
              <a:rPr lang="en-US" baseline="0" dirty="0" err="1" smtClean="0"/>
              <a:t>forcefield</a:t>
            </a:r>
            <a:r>
              <a:rPr lang="en-US" baseline="0" dirty="0" smtClean="0"/>
              <a:t> that you are using in GROMACS works.</a:t>
            </a:r>
            <a:endParaRPr lang="en-US" dirty="0" smtClean="0"/>
          </a:p>
          <a:p>
            <a:endParaRPr lang="en-US" dirty="0"/>
          </a:p>
        </p:txBody>
      </p:sp>
      <p:sp>
        <p:nvSpPr>
          <p:cNvPr id="4" name="Slide Number Placeholder 3"/>
          <p:cNvSpPr>
            <a:spLocks noGrp="1"/>
          </p:cNvSpPr>
          <p:nvPr>
            <p:ph type="sldNum" sz="quarter" idx="10"/>
          </p:nvPr>
        </p:nvSpPr>
        <p:spPr/>
        <p:txBody>
          <a:bodyPr/>
          <a:lstStyle/>
          <a:p>
            <a:fld id="{32E78B2C-5E15-3E43-8249-2C929DFD095B}" type="slidenum">
              <a:rPr lang="en-US" smtClean="0"/>
              <a:t>1</a:t>
            </a:fld>
            <a:endParaRPr lang="en-US"/>
          </a:p>
        </p:txBody>
      </p:sp>
    </p:spTree>
    <p:extLst>
      <p:ext uri="{BB962C8B-B14F-4D97-AF65-F5344CB8AC3E}">
        <p14:creationId xmlns:p14="http://schemas.microsoft.com/office/powerpoint/2010/main" val="1827682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 first day of class Jim mentioned that</a:t>
            </a:r>
            <a:r>
              <a:rPr lang="en-US" baseline="0" dirty="0" smtClean="0"/>
              <a:t> experimentalist will always want to know how you have validated your model and the accuracy of its predictions. There are several factors that govern the accuracy of your simulations like length of simulations, convergence of your simulation, but I would argue that the model or </a:t>
            </a:r>
            <a:r>
              <a:rPr lang="en-US" baseline="0" dirty="0" err="1" smtClean="0"/>
              <a:t>forcefield</a:t>
            </a:r>
            <a:r>
              <a:rPr lang="en-US" baseline="0" dirty="0" smtClean="0"/>
              <a:t> that you use is the most important. So it’s super important to acquaint yourself with what goes into your </a:t>
            </a:r>
            <a:r>
              <a:rPr lang="en-US" baseline="0" dirty="0" err="1" smtClean="0"/>
              <a:t>forcefield</a:t>
            </a:r>
            <a:r>
              <a:rPr lang="en-US" baseline="0" dirty="0" smtClean="0"/>
              <a:t> to truly justify why you use one model versus the other to yourself and the experimentalist.</a:t>
            </a:r>
          </a:p>
          <a:p>
            <a:endParaRPr lang="en-US" baseline="0" dirty="0" smtClean="0"/>
          </a:p>
          <a:p>
            <a:r>
              <a:rPr lang="en-US" baseline="0" dirty="0" err="1" smtClean="0"/>
              <a:t>Ofcourse</a:t>
            </a:r>
            <a:r>
              <a:rPr lang="en-US" baseline="0" dirty="0" smtClean="0"/>
              <a:t>, another way out of justifying your model is annihilating the person with you favorite Dragon Ball Z attack but let’s try to keep this civil</a:t>
            </a:r>
            <a:endParaRPr lang="en-US" dirty="0"/>
          </a:p>
        </p:txBody>
      </p:sp>
      <p:sp>
        <p:nvSpPr>
          <p:cNvPr id="4" name="Slide Number Placeholder 3"/>
          <p:cNvSpPr>
            <a:spLocks noGrp="1"/>
          </p:cNvSpPr>
          <p:nvPr>
            <p:ph type="sldNum" sz="quarter" idx="10"/>
          </p:nvPr>
        </p:nvSpPr>
        <p:spPr/>
        <p:txBody>
          <a:bodyPr/>
          <a:lstStyle/>
          <a:p>
            <a:fld id="{32E78B2C-5E15-3E43-8249-2C929DFD095B}" type="slidenum">
              <a:rPr lang="en-US" smtClean="0"/>
              <a:t>2</a:t>
            </a:fld>
            <a:endParaRPr lang="en-US"/>
          </a:p>
        </p:txBody>
      </p:sp>
    </p:spTree>
    <p:extLst>
      <p:ext uri="{BB962C8B-B14F-4D97-AF65-F5344CB8AC3E}">
        <p14:creationId xmlns:p14="http://schemas.microsoft.com/office/powerpoint/2010/main" val="1263197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Chris</a:t>
            </a:r>
            <a:r>
              <a:rPr lang="en-US" baseline="0" dirty="0" smtClean="0"/>
              <a:t> and Josh have repeatedly mentioned </a:t>
            </a:r>
            <a:r>
              <a:rPr lang="mr-IN" baseline="0" dirty="0" smtClean="0"/>
              <a:t>–</a:t>
            </a:r>
            <a:r>
              <a:rPr lang="en-US" baseline="0" dirty="0" smtClean="0"/>
              <a:t> classical MD works on solving the Newton’s equations of motions. You get the force by differentiating an energy function. The most accurate way of solving this energy function is through quantum chemistry but it’s not feasible to get enough data. So we simply the equations that we have to solve by describing them as simple functions. And we decompose the energy into different components </a:t>
            </a:r>
            <a:r>
              <a:rPr lang="mr-IN" baseline="0" dirty="0" smtClean="0"/>
              <a:t>–</a:t>
            </a:r>
            <a:r>
              <a:rPr lang="en-US" baseline="0" dirty="0" smtClean="0"/>
              <a:t> more on this later. And each component of the energy is described by a different, but simple function. Of course this isn’t the only way to decompose energy, you can have more complicated terms. By playing around with these functions and energy components you get different </a:t>
            </a:r>
            <a:r>
              <a:rPr lang="en-US" baseline="0" dirty="0" err="1" smtClean="0"/>
              <a:t>forcefields</a:t>
            </a:r>
            <a:r>
              <a:rPr lang="en-US" baseline="0" dirty="0" smtClean="0"/>
              <a:t> </a:t>
            </a:r>
            <a:r>
              <a:rPr lang="mr-IN" baseline="0" dirty="0" smtClean="0"/>
              <a:t>–</a:t>
            </a:r>
            <a:r>
              <a:rPr lang="en-US" baseline="0" dirty="0" smtClean="0"/>
              <a:t> when you read papers keep an eye out for these names.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Let’s look at the inner workings of these </a:t>
            </a:r>
            <a:r>
              <a:rPr lang="en-US" dirty="0" err="1" smtClean="0"/>
              <a:t>forcefields</a:t>
            </a:r>
            <a:r>
              <a:rPr lang="en-US" baseline="0" dirty="0" smtClean="0"/>
              <a:t> by understanding how the </a:t>
            </a:r>
            <a:r>
              <a:rPr lang="en-US" baseline="0" dirty="0" err="1" smtClean="0"/>
              <a:t>forcefield</a:t>
            </a:r>
            <a:r>
              <a:rPr lang="en-US" baseline="0" dirty="0" smtClean="0"/>
              <a:t> that you are using in GROMACS works.</a:t>
            </a:r>
            <a:endParaRPr lang="en-US" dirty="0" smtClean="0"/>
          </a:p>
          <a:p>
            <a:endParaRPr lang="en-US" dirty="0"/>
          </a:p>
        </p:txBody>
      </p:sp>
      <p:sp>
        <p:nvSpPr>
          <p:cNvPr id="4" name="Slide Number Placeholder 3"/>
          <p:cNvSpPr>
            <a:spLocks noGrp="1"/>
          </p:cNvSpPr>
          <p:nvPr>
            <p:ph type="sldNum" sz="quarter" idx="10"/>
          </p:nvPr>
        </p:nvSpPr>
        <p:spPr/>
        <p:txBody>
          <a:bodyPr/>
          <a:lstStyle/>
          <a:p>
            <a:fld id="{32E78B2C-5E15-3E43-8249-2C929DFD095B}" type="slidenum">
              <a:rPr lang="en-US" smtClean="0"/>
              <a:t>3</a:t>
            </a:fld>
            <a:endParaRPr lang="en-US"/>
          </a:p>
        </p:txBody>
      </p:sp>
    </p:spTree>
    <p:extLst>
      <p:ext uri="{BB962C8B-B14F-4D97-AF65-F5344CB8AC3E}">
        <p14:creationId xmlns:p14="http://schemas.microsoft.com/office/powerpoint/2010/main" val="424803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bonded interactions</a:t>
            </a:r>
            <a:r>
              <a:rPr lang="en-US" baseline="0" dirty="0" smtClean="0"/>
              <a:t> first. These </a:t>
            </a:r>
            <a:endParaRPr lang="en-US" dirty="0"/>
          </a:p>
        </p:txBody>
      </p:sp>
      <p:sp>
        <p:nvSpPr>
          <p:cNvPr id="4" name="Slide Number Placeholder 3"/>
          <p:cNvSpPr>
            <a:spLocks noGrp="1"/>
          </p:cNvSpPr>
          <p:nvPr>
            <p:ph type="sldNum" sz="quarter" idx="10"/>
          </p:nvPr>
        </p:nvSpPr>
        <p:spPr/>
        <p:txBody>
          <a:bodyPr/>
          <a:lstStyle/>
          <a:p>
            <a:fld id="{32E78B2C-5E15-3E43-8249-2C929DFD095B}" type="slidenum">
              <a:rPr lang="en-US" smtClean="0"/>
              <a:t>4</a:t>
            </a:fld>
            <a:endParaRPr lang="en-US"/>
          </a:p>
        </p:txBody>
      </p:sp>
    </p:spTree>
    <p:extLst>
      <p:ext uri="{BB962C8B-B14F-4D97-AF65-F5344CB8AC3E}">
        <p14:creationId xmlns:p14="http://schemas.microsoft.com/office/powerpoint/2010/main" val="1731298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bonded interactions</a:t>
            </a:r>
            <a:r>
              <a:rPr lang="en-US" baseline="0" dirty="0" smtClean="0"/>
              <a:t> first. These </a:t>
            </a:r>
            <a:endParaRPr lang="en-US" dirty="0"/>
          </a:p>
        </p:txBody>
      </p:sp>
      <p:sp>
        <p:nvSpPr>
          <p:cNvPr id="4" name="Slide Number Placeholder 3"/>
          <p:cNvSpPr>
            <a:spLocks noGrp="1"/>
          </p:cNvSpPr>
          <p:nvPr>
            <p:ph type="sldNum" sz="quarter" idx="10"/>
          </p:nvPr>
        </p:nvSpPr>
        <p:spPr/>
        <p:txBody>
          <a:bodyPr/>
          <a:lstStyle/>
          <a:p>
            <a:fld id="{32E78B2C-5E15-3E43-8249-2C929DFD095B}" type="slidenum">
              <a:rPr lang="en-US" smtClean="0"/>
              <a:t>5</a:t>
            </a:fld>
            <a:endParaRPr lang="en-US"/>
          </a:p>
        </p:txBody>
      </p:sp>
    </p:spTree>
    <p:extLst>
      <p:ext uri="{BB962C8B-B14F-4D97-AF65-F5344CB8AC3E}">
        <p14:creationId xmlns:p14="http://schemas.microsoft.com/office/powerpoint/2010/main" val="778123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bonded interactions</a:t>
            </a:r>
            <a:r>
              <a:rPr lang="en-US" baseline="0" dirty="0" smtClean="0"/>
              <a:t> first. </a:t>
            </a:r>
            <a:r>
              <a:rPr lang="en-US" baseline="0" smtClean="0"/>
              <a:t>These </a:t>
            </a:r>
            <a:endParaRPr lang="en-US" dirty="0"/>
          </a:p>
        </p:txBody>
      </p:sp>
      <p:sp>
        <p:nvSpPr>
          <p:cNvPr id="4" name="Slide Number Placeholder 3"/>
          <p:cNvSpPr>
            <a:spLocks noGrp="1"/>
          </p:cNvSpPr>
          <p:nvPr>
            <p:ph type="sldNum" sz="quarter" idx="10"/>
          </p:nvPr>
        </p:nvSpPr>
        <p:spPr/>
        <p:txBody>
          <a:bodyPr/>
          <a:lstStyle/>
          <a:p>
            <a:fld id="{32E78B2C-5E15-3E43-8249-2C929DFD095B}" type="slidenum">
              <a:rPr lang="en-US" smtClean="0"/>
              <a:t>6</a:t>
            </a:fld>
            <a:endParaRPr lang="en-US"/>
          </a:p>
        </p:txBody>
      </p:sp>
    </p:spTree>
    <p:extLst>
      <p:ext uri="{BB962C8B-B14F-4D97-AF65-F5344CB8AC3E}">
        <p14:creationId xmlns:p14="http://schemas.microsoft.com/office/powerpoint/2010/main" val="1154805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0" i="1" kern="1200" dirty="0" smtClean="0">
                <a:solidFill>
                  <a:schemeClr val="tx1"/>
                </a:solidFill>
                <a:effectLst/>
                <a:latin typeface="+mn-lt"/>
                <a:ea typeface="+mn-ea"/>
                <a:cs typeface="+mn-cs"/>
              </a:rPr>
              <a:t>r</a:t>
            </a:r>
            <a:r>
              <a:rPr lang="en-US" sz="1200" b="0" i="0" kern="1200" baseline="30000" dirty="0" smtClean="0">
                <a:solidFill>
                  <a:schemeClr val="tx1"/>
                </a:solidFill>
                <a:effectLst/>
                <a:latin typeface="+mn-lt"/>
                <a:ea typeface="+mn-ea"/>
                <a:cs typeface="+mn-cs"/>
              </a:rPr>
              <a:t>−12</a:t>
            </a:r>
            <a:r>
              <a:rPr lang="en-US" sz="1200" b="0" i="0" kern="1200" dirty="0" smtClean="0">
                <a:solidFill>
                  <a:schemeClr val="tx1"/>
                </a:solidFill>
                <a:effectLst/>
                <a:latin typeface="+mn-lt"/>
                <a:ea typeface="+mn-ea"/>
                <a:cs typeface="+mn-cs"/>
              </a:rPr>
              <a:t> term, which is the repulsive term, describes </a:t>
            </a:r>
            <a:r>
              <a:rPr lang="en-US" sz="1200" b="0" i="0" u="none" strike="noStrike" kern="1200" dirty="0" smtClean="0">
                <a:solidFill>
                  <a:schemeClr val="tx1"/>
                </a:solidFill>
                <a:effectLst/>
                <a:latin typeface="+mn-lt"/>
                <a:ea typeface="+mn-ea"/>
                <a:cs typeface="+mn-cs"/>
                <a:hlinkClick r:id="rId3" tooltip="Pauli repulsion"/>
              </a:rPr>
              <a:t>Pauli repulsion</a:t>
            </a:r>
            <a:r>
              <a:rPr lang="en-US" sz="1200" b="0" i="0" kern="1200" dirty="0" smtClean="0">
                <a:solidFill>
                  <a:schemeClr val="tx1"/>
                </a:solidFill>
                <a:effectLst/>
                <a:latin typeface="+mn-lt"/>
                <a:ea typeface="+mn-ea"/>
                <a:cs typeface="+mn-cs"/>
              </a:rPr>
              <a:t> at short ranges due to overlapping </a:t>
            </a:r>
            <a:r>
              <a:rPr lang="en-US" sz="1200" b="0" i="0" u="none" strike="noStrike" kern="1200" dirty="0" smtClean="0">
                <a:solidFill>
                  <a:schemeClr val="tx1"/>
                </a:solidFill>
                <a:effectLst/>
                <a:latin typeface="+mn-lt"/>
                <a:ea typeface="+mn-ea"/>
                <a:cs typeface="+mn-cs"/>
                <a:hlinkClick r:id="rId4" tooltip="Atomic orbital"/>
              </a:rPr>
              <a:t>electron orbitals</a:t>
            </a:r>
            <a:r>
              <a:rPr lang="en-US" sz="1200" b="0" i="0" kern="1200" dirty="0" smtClean="0">
                <a:solidFill>
                  <a:schemeClr val="tx1"/>
                </a:solidFill>
                <a:effectLst/>
                <a:latin typeface="+mn-lt"/>
                <a:ea typeface="+mn-ea"/>
                <a:cs typeface="+mn-cs"/>
              </a:rPr>
              <a:t> and the </a:t>
            </a:r>
            <a:r>
              <a:rPr lang="en-US" sz="1200" b="0" i="1" kern="1200" dirty="0" smtClean="0">
                <a:solidFill>
                  <a:schemeClr val="tx1"/>
                </a:solidFill>
                <a:effectLst/>
                <a:latin typeface="+mn-lt"/>
                <a:ea typeface="+mn-ea"/>
                <a:cs typeface="+mn-cs"/>
              </a:rPr>
              <a:t>r</a:t>
            </a:r>
            <a:r>
              <a:rPr lang="en-US" sz="1200" b="0" i="0" kern="1200" baseline="30000" dirty="0" smtClean="0">
                <a:solidFill>
                  <a:schemeClr val="tx1"/>
                </a:solidFill>
                <a:effectLst/>
                <a:latin typeface="+mn-lt"/>
                <a:ea typeface="+mn-ea"/>
                <a:cs typeface="+mn-cs"/>
              </a:rPr>
              <a:t>−6</a:t>
            </a:r>
            <a:r>
              <a:rPr lang="en-US" sz="1200" b="0" i="0" kern="1200" dirty="0" smtClean="0">
                <a:solidFill>
                  <a:schemeClr val="tx1"/>
                </a:solidFill>
                <a:effectLst/>
                <a:latin typeface="+mn-lt"/>
                <a:ea typeface="+mn-ea"/>
                <a:cs typeface="+mn-cs"/>
              </a:rPr>
              <a:t> term, which is the attractive long-range term, describes attraction at long ranges (</a:t>
            </a:r>
            <a:r>
              <a:rPr lang="en-US" sz="1200" b="0" i="0" u="none" strike="noStrike" kern="1200" dirty="0" smtClean="0">
                <a:solidFill>
                  <a:schemeClr val="tx1"/>
                </a:solidFill>
                <a:effectLst/>
                <a:latin typeface="+mn-lt"/>
                <a:ea typeface="+mn-ea"/>
                <a:cs typeface="+mn-cs"/>
                <a:hlinkClick r:id="rId5" tooltip="Van der Waals force"/>
              </a:rPr>
              <a:t>van der Waals force</a:t>
            </a:r>
            <a:r>
              <a:rPr lang="en-US" sz="1200" b="0" i="0" kern="1200" dirty="0" smtClean="0">
                <a:solidFill>
                  <a:schemeClr val="tx1"/>
                </a:solidFill>
                <a:effectLst/>
                <a:latin typeface="+mn-lt"/>
                <a:ea typeface="+mn-ea"/>
                <a:cs typeface="+mn-cs"/>
              </a:rPr>
              <a:t>, or </a:t>
            </a:r>
            <a:r>
              <a:rPr lang="en-US" sz="1200" b="0" i="0" u="none" strike="noStrike" kern="1200" dirty="0" smtClean="0">
                <a:solidFill>
                  <a:schemeClr val="tx1"/>
                </a:solidFill>
                <a:effectLst/>
                <a:latin typeface="+mn-lt"/>
                <a:ea typeface="+mn-ea"/>
                <a:cs typeface="+mn-cs"/>
                <a:hlinkClick r:id="rId6" tooltip="London dispersion force"/>
              </a:rPr>
              <a:t>dispersion force</a:t>
            </a:r>
            <a:r>
              <a:rPr lang="en-US" sz="1200" b="0" i="0" kern="1200" dirty="0" smtClean="0">
                <a:solidFill>
                  <a:schemeClr val="tx1"/>
                </a:solidFill>
                <a:effectLst/>
                <a:latin typeface="+mn-lt"/>
                <a:ea typeface="+mn-ea"/>
                <a:cs typeface="+mn-cs"/>
              </a:rPr>
              <a:t>). Whereas the functional form of the attractive term has a clear physical justification, the repulsive term has no theoretical justification. It is used because it approximates the Pauli repulsion well, and is more convenient due to the relative computing efficiency of calculating </a:t>
            </a:r>
            <a:r>
              <a:rPr lang="en-US" sz="1200" b="0" i="1" kern="1200" dirty="0" smtClean="0">
                <a:solidFill>
                  <a:schemeClr val="tx1"/>
                </a:solidFill>
                <a:effectLst/>
                <a:latin typeface="+mn-lt"/>
                <a:ea typeface="+mn-ea"/>
                <a:cs typeface="+mn-cs"/>
              </a:rPr>
              <a:t>r</a:t>
            </a:r>
            <a:r>
              <a:rPr lang="en-US" sz="1200" b="0" i="0" kern="1200" baseline="30000" dirty="0" smtClean="0">
                <a:solidFill>
                  <a:schemeClr val="tx1"/>
                </a:solidFill>
                <a:effectLst/>
                <a:latin typeface="+mn-lt"/>
                <a:ea typeface="+mn-ea"/>
                <a:cs typeface="+mn-cs"/>
              </a:rPr>
              <a:t>12</a:t>
            </a:r>
            <a:r>
              <a:rPr lang="en-US" sz="1200" b="0" i="0" kern="1200" dirty="0" smtClean="0">
                <a:solidFill>
                  <a:schemeClr val="tx1"/>
                </a:solidFill>
                <a:effectLst/>
                <a:latin typeface="+mn-lt"/>
                <a:ea typeface="+mn-ea"/>
                <a:cs typeface="+mn-cs"/>
              </a:rPr>
              <a:t> as the square of </a:t>
            </a:r>
            <a:r>
              <a:rPr lang="en-US" sz="1200" b="0" i="1" kern="1200" dirty="0" smtClean="0">
                <a:solidFill>
                  <a:schemeClr val="tx1"/>
                </a:solidFill>
                <a:effectLst/>
                <a:latin typeface="+mn-lt"/>
                <a:ea typeface="+mn-ea"/>
                <a:cs typeface="+mn-cs"/>
              </a:rPr>
              <a:t>r</a:t>
            </a:r>
            <a:r>
              <a:rPr lang="en-US" sz="1200" b="0" i="0" kern="1200" baseline="30000" dirty="0" smtClean="0">
                <a:solidFill>
                  <a:schemeClr val="tx1"/>
                </a:solidFill>
                <a:effectLst/>
                <a:latin typeface="+mn-lt"/>
                <a:ea typeface="+mn-ea"/>
                <a:cs typeface="+mn-cs"/>
              </a:rPr>
              <a:t>6</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32E78B2C-5E15-3E43-8249-2C929DFD095B}" type="slidenum">
              <a:rPr lang="en-US" smtClean="0"/>
              <a:t>7</a:t>
            </a:fld>
            <a:endParaRPr lang="en-US"/>
          </a:p>
        </p:txBody>
      </p:sp>
    </p:spTree>
    <p:extLst>
      <p:ext uri="{BB962C8B-B14F-4D97-AF65-F5344CB8AC3E}">
        <p14:creationId xmlns:p14="http://schemas.microsoft.com/office/powerpoint/2010/main" val="1024580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0" i="1" kern="1200" dirty="0" smtClean="0">
                <a:solidFill>
                  <a:schemeClr val="tx1"/>
                </a:solidFill>
                <a:effectLst/>
                <a:latin typeface="+mn-lt"/>
                <a:ea typeface="+mn-ea"/>
                <a:cs typeface="+mn-cs"/>
              </a:rPr>
              <a:t>r</a:t>
            </a:r>
            <a:r>
              <a:rPr lang="en-US" sz="1200" b="0" i="0" kern="1200" baseline="30000" dirty="0" smtClean="0">
                <a:solidFill>
                  <a:schemeClr val="tx1"/>
                </a:solidFill>
                <a:effectLst/>
                <a:latin typeface="+mn-lt"/>
                <a:ea typeface="+mn-ea"/>
                <a:cs typeface="+mn-cs"/>
              </a:rPr>
              <a:t>−12</a:t>
            </a:r>
            <a:r>
              <a:rPr lang="en-US" sz="1200" b="0" i="0" kern="1200" dirty="0" smtClean="0">
                <a:solidFill>
                  <a:schemeClr val="tx1"/>
                </a:solidFill>
                <a:effectLst/>
                <a:latin typeface="+mn-lt"/>
                <a:ea typeface="+mn-ea"/>
                <a:cs typeface="+mn-cs"/>
              </a:rPr>
              <a:t> term, which is the repulsive term, describes </a:t>
            </a:r>
            <a:r>
              <a:rPr lang="en-US" sz="1200" b="0" i="0" u="none" strike="noStrike" kern="1200" dirty="0" smtClean="0">
                <a:solidFill>
                  <a:schemeClr val="tx1"/>
                </a:solidFill>
                <a:effectLst/>
                <a:latin typeface="+mn-lt"/>
                <a:ea typeface="+mn-ea"/>
                <a:cs typeface="+mn-cs"/>
                <a:hlinkClick r:id="rId3" tooltip="Pauli repulsion"/>
              </a:rPr>
              <a:t>Pauli repulsion</a:t>
            </a:r>
            <a:r>
              <a:rPr lang="en-US" sz="1200" b="0" i="0" kern="1200" dirty="0" smtClean="0">
                <a:solidFill>
                  <a:schemeClr val="tx1"/>
                </a:solidFill>
                <a:effectLst/>
                <a:latin typeface="+mn-lt"/>
                <a:ea typeface="+mn-ea"/>
                <a:cs typeface="+mn-cs"/>
              </a:rPr>
              <a:t> at short ranges due to overlapping </a:t>
            </a:r>
            <a:r>
              <a:rPr lang="en-US" sz="1200" b="0" i="0" u="none" strike="noStrike" kern="1200" dirty="0" smtClean="0">
                <a:solidFill>
                  <a:schemeClr val="tx1"/>
                </a:solidFill>
                <a:effectLst/>
                <a:latin typeface="+mn-lt"/>
                <a:ea typeface="+mn-ea"/>
                <a:cs typeface="+mn-cs"/>
                <a:hlinkClick r:id="rId4" tooltip="Atomic orbital"/>
              </a:rPr>
              <a:t>electron orbitals</a:t>
            </a:r>
            <a:r>
              <a:rPr lang="en-US" sz="1200" b="0" i="0" kern="1200" dirty="0" smtClean="0">
                <a:solidFill>
                  <a:schemeClr val="tx1"/>
                </a:solidFill>
                <a:effectLst/>
                <a:latin typeface="+mn-lt"/>
                <a:ea typeface="+mn-ea"/>
                <a:cs typeface="+mn-cs"/>
              </a:rPr>
              <a:t> and the </a:t>
            </a:r>
            <a:r>
              <a:rPr lang="en-US" sz="1200" b="0" i="1" kern="1200" dirty="0" smtClean="0">
                <a:solidFill>
                  <a:schemeClr val="tx1"/>
                </a:solidFill>
                <a:effectLst/>
                <a:latin typeface="+mn-lt"/>
                <a:ea typeface="+mn-ea"/>
                <a:cs typeface="+mn-cs"/>
              </a:rPr>
              <a:t>r</a:t>
            </a:r>
            <a:r>
              <a:rPr lang="en-US" sz="1200" b="0" i="0" kern="1200" baseline="30000" dirty="0" smtClean="0">
                <a:solidFill>
                  <a:schemeClr val="tx1"/>
                </a:solidFill>
                <a:effectLst/>
                <a:latin typeface="+mn-lt"/>
                <a:ea typeface="+mn-ea"/>
                <a:cs typeface="+mn-cs"/>
              </a:rPr>
              <a:t>−6</a:t>
            </a:r>
            <a:r>
              <a:rPr lang="en-US" sz="1200" b="0" i="0" kern="1200" dirty="0" smtClean="0">
                <a:solidFill>
                  <a:schemeClr val="tx1"/>
                </a:solidFill>
                <a:effectLst/>
                <a:latin typeface="+mn-lt"/>
                <a:ea typeface="+mn-ea"/>
                <a:cs typeface="+mn-cs"/>
              </a:rPr>
              <a:t> term, which is the attractive long-range term, describes attraction at long ranges (</a:t>
            </a:r>
            <a:r>
              <a:rPr lang="en-US" sz="1200" b="0" i="0" u="none" strike="noStrike" kern="1200" dirty="0" smtClean="0">
                <a:solidFill>
                  <a:schemeClr val="tx1"/>
                </a:solidFill>
                <a:effectLst/>
                <a:latin typeface="+mn-lt"/>
                <a:ea typeface="+mn-ea"/>
                <a:cs typeface="+mn-cs"/>
                <a:hlinkClick r:id="rId5" tooltip="Van der Waals force"/>
              </a:rPr>
              <a:t>van der Waals force</a:t>
            </a:r>
            <a:r>
              <a:rPr lang="en-US" sz="1200" b="0" i="0" kern="1200" dirty="0" smtClean="0">
                <a:solidFill>
                  <a:schemeClr val="tx1"/>
                </a:solidFill>
                <a:effectLst/>
                <a:latin typeface="+mn-lt"/>
                <a:ea typeface="+mn-ea"/>
                <a:cs typeface="+mn-cs"/>
              </a:rPr>
              <a:t>, or </a:t>
            </a:r>
            <a:r>
              <a:rPr lang="en-US" sz="1200" b="0" i="0" u="none" strike="noStrike" kern="1200" dirty="0" smtClean="0">
                <a:solidFill>
                  <a:schemeClr val="tx1"/>
                </a:solidFill>
                <a:effectLst/>
                <a:latin typeface="+mn-lt"/>
                <a:ea typeface="+mn-ea"/>
                <a:cs typeface="+mn-cs"/>
                <a:hlinkClick r:id="rId6" tooltip="London dispersion force"/>
              </a:rPr>
              <a:t>dispersion force</a:t>
            </a:r>
            <a:r>
              <a:rPr lang="en-US" sz="1200" b="0" i="0" kern="1200" dirty="0" smtClean="0">
                <a:solidFill>
                  <a:schemeClr val="tx1"/>
                </a:solidFill>
                <a:effectLst/>
                <a:latin typeface="+mn-lt"/>
                <a:ea typeface="+mn-ea"/>
                <a:cs typeface="+mn-cs"/>
              </a:rPr>
              <a:t>). Whereas the functional form of the attractive term has a clear physical justification, the repulsive term has no theoretical justification. It is used because it approximates the Pauli repulsion well, and is more convenient due to the relative computing efficiency of calculating </a:t>
            </a:r>
            <a:r>
              <a:rPr lang="en-US" sz="1200" b="0" i="1" kern="1200" dirty="0" smtClean="0">
                <a:solidFill>
                  <a:schemeClr val="tx1"/>
                </a:solidFill>
                <a:effectLst/>
                <a:latin typeface="+mn-lt"/>
                <a:ea typeface="+mn-ea"/>
                <a:cs typeface="+mn-cs"/>
              </a:rPr>
              <a:t>r</a:t>
            </a:r>
            <a:r>
              <a:rPr lang="en-US" sz="1200" b="0" i="0" kern="1200" baseline="30000" dirty="0" smtClean="0">
                <a:solidFill>
                  <a:schemeClr val="tx1"/>
                </a:solidFill>
                <a:effectLst/>
                <a:latin typeface="+mn-lt"/>
                <a:ea typeface="+mn-ea"/>
                <a:cs typeface="+mn-cs"/>
              </a:rPr>
              <a:t>12</a:t>
            </a:r>
            <a:r>
              <a:rPr lang="en-US" sz="1200" b="0" i="0" kern="1200" dirty="0" smtClean="0">
                <a:solidFill>
                  <a:schemeClr val="tx1"/>
                </a:solidFill>
                <a:effectLst/>
                <a:latin typeface="+mn-lt"/>
                <a:ea typeface="+mn-ea"/>
                <a:cs typeface="+mn-cs"/>
              </a:rPr>
              <a:t> as the square of </a:t>
            </a:r>
            <a:r>
              <a:rPr lang="en-US" sz="1200" b="0" i="1" kern="1200" dirty="0" smtClean="0">
                <a:solidFill>
                  <a:schemeClr val="tx1"/>
                </a:solidFill>
                <a:effectLst/>
                <a:latin typeface="+mn-lt"/>
                <a:ea typeface="+mn-ea"/>
                <a:cs typeface="+mn-cs"/>
              </a:rPr>
              <a:t>r</a:t>
            </a:r>
            <a:r>
              <a:rPr lang="en-US" sz="1200" b="0" i="0" kern="1200" baseline="30000" dirty="0" smtClean="0">
                <a:solidFill>
                  <a:schemeClr val="tx1"/>
                </a:solidFill>
                <a:effectLst/>
                <a:latin typeface="+mn-lt"/>
                <a:ea typeface="+mn-ea"/>
                <a:cs typeface="+mn-cs"/>
              </a:rPr>
              <a:t>6</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32E78B2C-5E15-3E43-8249-2C929DFD095B}" type="slidenum">
              <a:rPr lang="en-US" smtClean="0"/>
              <a:t>8</a:t>
            </a:fld>
            <a:endParaRPr lang="en-US"/>
          </a:p>
        </p:txBody>
      </p:sp>
    </p:spTree>
    <p:extLst>
      <p:ext uri="{BB962C8B-B14F-4D97-AF65-F5344CB8AC3E}">
        <p14:creationId xmlns:p14="http://schemas.microsoft.com/office/powerpoint/2010/main" val="1803688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0" i="1" kern="1200" dirty="0" smtClean="0">
                <a:solidFill>
                  <a:schemeClr val="tx1"/>
                </a:solidFill>
                <a:effectLst/>
                <a:latin typeface="+mn-lt"/>
                <a:ea typeface="+mn-ea"/>
                <a:cs typeface="+mn-cs"/>
              </a:rPr>
              <a:t>r</a:t>
            </a:r>
            <a:r>
              <a:rPr lang="en-US" sz="1200" b="0" i="0" kern="1200" baseline="30000" dirty="0" smtClean="0">
                <a:solidFill>
                  <a:schemeClr val="tx1"/>
                </a:solidFill>
                <a:effectLst/>
                <a:latin typeface="+mn-lt"/>
                <a:ea typeface="+mn-ea"/>
                <a:cs typeface="+mn-cs"/>
              </a:rPr>
              <a:t>−12</a:t>
            </a:r>
            <a:r>
              <a:rPr lang="en-US" sz="1200" b="0" i="0" kern="1200" dirty="0" smtClean="0">
                <a:solidFill>
                  <a:schemeClr val="tx1"/>
                </a:solidFill>
                <a:effectLst/>
                <a:latin typeface="+mn-lt"/>
                <a:ea typeface="+mn-ea"/>
                <a:cs typeface="+mn-cs"/>
              </a:rPr>
              <a:t> term, which is the repulsive term, describes </a:t>
            </a:r>
            <a:r>
              <a:rPr lang="en-US" sz="1200" b="0" i="0" u="none" strike="noStrike" kern="1200" dirty="0" smtClean="0">
                <a:solidFill>
                  <a:schemeClr val="tx1"/>
                </a:solidFill>
                <a:effectLst/>
                <a:latin typeface="+mn-lt"/>
                <a:ea typeface="+mn-ea"/>
                <a:cs typeface="+mn-cs"/>
                <a:hlinkClick r:id="rId3" tooltip="Pauli repulsion"/>
              </a:rPr>
              <a:t>Pauli repulsion</a:t>
            </a:r>
            <a:r>
              <a:rPr lang="en-US" sz="1200" b="0" i="0" kern="1200" dirty="0" smtClean="0">
                <a:solidFill>
                  <a:schemeClr val="tx1"/>
                </a:solidFill>
                <a:effectLst/>
                <a:latin typeface="+mn-lt"/>
                <a:ea typeface="+mn-ea"/>
                <a:cs typeface="+mn-cs"/>
              </a:rPr>
              <a:t> at short ranges due to overlapping </a:t>
            </a:r>
            <a:r>
              <a:rPr lang="en-US" sz="1200" b="0" i="0" u="none" strike="noStrike" kern="1200" dirty="0" smtClean="0">
                <a:solidFill>
                  <a:schemeClr val="tx1"/>
                </a:solidFill>
                <a:effectLst/>
                <a:latin typeface="+mn-lt"/>
                <a:ea typeface="+mn-ea"/>
                <a:cs typeface="+mn-cs"/>
                <a:hlinkClick r:id="rId4" tooltip="Atomic orbital"/>
              </a:rPr>
              <a:t>electron orbitals</a:t>
            </a:r>
            <a:r>
              <a:rPr lang="en-US" sz="1200" b="0" i="0" kern="1200" dirty="0" smtClean="0">
                <a:solidFill>
                  <a:schemeClr val="tx1"/>
                </a:solidFill>
                <a:effectLst/>
                <a:latin typeface="+mn-lt"/>
                <a:ea typeface="+mn-ea"/>
                <a:cs typeface="+mn-cs"/>
              </a:rPr>
              <a:t> and the </a:t>
            </a:r>
            <a:r>
              <a:rPr lang="en-US" sz="1200" b="0" i="1" kern="1200" dirty="0" smtClean="0">
                <a:solidFill>
                  <a:schemeClr val="tx1"/>
                </a:solidFill>
                <a:effectLst/>
                <a:latin typeface="+mn-lt"/>
                <a:ea typeface="+mn-ea"/>
                <a:cs typeface="+mn-cs"/>
              </a:rPr>
              <a:t>r</a:t>
            </a:r>
            <a:r>
              <a:rPr lang="en-US" sz="1200" b="0" i="0" kern="1200" baseline="30000" dirty="0" smtClean="0">
                <a:solidFill>
                  <a:schemeClr val="tx1"/>
                </a:solidFill>
                <a:effectLst/>
                <a:latin typeface="+mn-lt"/>
                <a:ea typeface="+mn-ea"/>
                <a:cs typeface="+mn-cs"/>
              </a:rPr>
              <a:t>−6</a:t>
            </a:r>
            <a:r>
              <a:rPr lang="en-US" sz="1200" b="0" i="0" kern="1200" dirty="0" smtClean="0">
                <a:solidFill>
                  <a:schemeClr val="tx1"/>
                </a:solidFill>
                <a:effectLst/>
                <a:latin typeface="+mn-lt"/>
                <a:ea typeface="+mn-ea"/>
                <a:cs typeface="+mn-cs"/>
              </a:rPr>
              <a:t> term, which is the attractive long-range term, describes attraction at long ranges (</a:t>
            </a:r>
            <a:r>
              <a:rPr lang="en-US" sz="1200" b="0" i="0" u="none" strike="noStrike" kern="1200" dirty="0" smtClean="0">
                <a:solidFill>
                  <a:schemeClr val="tx1"/>
                </a:solidFill>
                <a:effectLst/>
                <a:latin typeface="+mn-lt"/>
                <a:ea typeface="+mn-ea"/>
                <a:cs typeface="+mn-cs"/>
                <a:hlinkClick r:id="rId5" tooltip="Van der Waals force"/>
              </a:rPr>
              <a:t>van der Waals force</a:t>
            </a:r>
            <a:r>
              <a:rPr lang="en-US" sz="1200" b="0" i="0" kern="1200" dirty="0" smtClean="0">
                <a:solidFill>
                  <a:schemeClr val="tx1"/>
                </a:solidFill>
                <a:effectLst/>
                <a:latin typeface="+mn-lt"/>
                <a:ea typeface="+mn-ea"/>
                <a:cs typeface="+mn-cs"/>
              </a:rPr>
              <a:t>, or </a:t>
            </a:r>
            <a:r>
              <a:rPr lang="en-US" sz="1200" b="0" i="0" u="none" strike="noStrike" kern="1200" dirty="0" smtClean="0">
                <a:solidFill>
                  <a:schemeClr val="tx1"/>
                </a:solidFill>
                <a:effectLst/>
                <a:latin typeface="+mn-lt"/>
                <a:ea typeface="+mn-ea"/>
                <a:cs typeface="+mn-cs"/>
                <a:hlinkClick r:id="rId6" tooltip="London dispersion force"/>
              </a:rPr>
              <a:t>dispersion force</a:t>
            </a:r>
            <a:r>
              <a:rPr lang="en-US" sz="1200" b="0" i="0" kern="1200" dirty="0" smtClean="0">
                <a:solidFill>
                  <a:schemeClr val="tx1"/>
                </a:solidFill>
                <a:effectLst/>
                <a:latin typeface="+mn-lt"/>
                <a:ea typeface="+mn-ea"/>
                <a:cs typeface="+mn-cs"/>
              </a:rPr>
              <a:t>). Whereas the functional form of the attractive term has a clear physical justification, the repulsive term has no theoretical justification. It is used because it approximates the Pauli repulsion well, and is more convenient due to the relative computing efficiency of calculating </a:t>
            </a:r>
            <a:r>
              <a:rPr lang="en-US" sz="1200" b="0" i="1" kern="1200" dirty="0" smtClean="0">
                <a:solidFill>
                  <a:schemeClr val="tx1"/>
                </a:solidFill>
                <a:effectLst/>
                <a:latin typeface="+mn-lt"/>
                <a:ea typeface="+mn-ea"/>
                <a:cs typeface="+mn-cs"/>
              </a:rPr>
              <a:t>r</a:t>
            </a:r>
            <a:r>
              <a:rPr lang="en-US" sz="1200" b="0" i="0" kern="1200" baseline="30000" dirty="0" smtClean="0">
                <a:solidFill>
                  <a:schemeClr val="tx1"/>
                </a:solidFill>
                <a:effectLst/>
                <a:latin typeface="+mn-lt"/>
                <a:ea typeface="+mn-ea"/>
                <a:cs typeface="+mn-cs"/>
              </a:rPr>
              <a:t>12</a:t>
            </a:r>
            <a:r>
              <a:rPr lang="en-US" sz="1200" b="0" i="0" kern="1200" dirty="0" smtClean="0">
                <a:solidFill>
                  <a:schemeClr val="tx1"/>
                </a:solidFill>
                <a:effectLst/>
                <a:latin typeface="+mn-lt"/>
                <a:ea typeface="+mn-ea"/>
                <a:cs typeface="+mn-cs"/>
              </a:rPr>
              <a:t> as the square of </a:t>
            </a:r>
            <a:r>
              <a:rPr lang="en-US" sz="1200" b="0" i="1" kern="1200" dirty="0" smtClean="0">
                <a:solidFill>
                  <a:schemeClr val="tx1"/>
                </a:solidFill>
                <a:effectLst/>
                <a:latin typeface="+mn-lt"/>
                <a:ea typeface="+mn-ea"/>
                <a:cs typeface="+mn-cs"/>
              </a:rPr>
              <a:t>r</a:t>
            </a:r>
            <a:r>
              <a:rPr lang="en-US" sz="1200" b="0" i="0" kern="1200" baseline="30000" dirty="0" smtClean="0">
                <a:solidFill>
                  <a:schemeClr val="tx1"/>
                </a:solidFill>
                <a:effectLst/>
                <a:latin typeface="+mn-lt"/>
                <a:ea typeface="+mn-ea"/>
                <a:cs typeface="+mn-cs"/>
              </a:rPr>
              <a:t>6</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32E78B2C-5E15-3E43-8249-2C929DFD095B}" type="slidenum">
              <a:rPr lang="en-US" smtClean="0"/>
              <a:t>9</a:t>
            </a:fld>
            <a:endParaRPr lang="en-US"/>
          </a:p>
        </p:txBody>
      </p:sp>
    </p:spTree>
    <p:extLst>
      <p:ext uri="{BB962C8B-B14F-4D97-AF65-F5344CB8AC3E}">
        <p14:creationId xmlns:p14="http://schemas.microsoft.com/office/powerpoint/2010/main" val="16572484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png"/><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emf"/><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9.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9.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9.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5.xml"/><Relationship Id="rId2"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10.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10.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0.emf"/><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7753" y="5945854"/>
            <a:ext cx="1828800" cy="923544"/>
          </a:xfrm>
          <a:prstGeom prst="rect">
            <a:avLst/>
          </a:prstGeom>
        </p:spPr>
      </p:pic>
      <p:pic>
        <p:nvPicPr>
          <p:cNvPr id="9" name="Picture 8"/>
          <p:cNvPicPr>
            <a:picLocks noChangeAspect="1"/>
          </p:cNvPicPr>
          <p:nvPr/>
        </p:nvPicPr>
        <p:blipFill>
          <a:blip r:embed="rId3"/>
          <a:stretch>
            <a:fillRect/>
          </a:stretch>
        </p:blipFill>
        <p:spPr>
          <a:xfrm>
            <a:off x="903112" y="6354234"/>
            <a:ext cx="3386667" cy="266700"/>
          </a:xfrm>
          <a:prstGeom prst="rect">
            <a:avLst/>
          </a:prstGeom>
        </p:spPr>
      </p:pic>
      <p:sp>
        <p:nvSpPr>
          <p:cNvPr id="6" name="Text Placeholder 5"/>
          <p:cNvSpPr>
            <a:spLocks noGrp="1"/>
          </p:cNvSpPr>
          <p:nvPr>
            <p:ph type="body" sz="quarter" idx="10" hasCustomPrompt="1"/>
          </p:nvPr>
        </p:nvSpPr>
        <p:spPr>
          <a:xfrm>
            <a:off x="895676" y="1179824"/>
            <a:ext cx="9296400" cy="2641756"/>
          </a:xfrm>
          <a:prstGeom prst="rect">
            <a:avLst/>
          </a:prstGeom>
        </p:spPr>
        <p:txBody>
          <a:bodyPr anchor="b">
            <a:normAutofit/>
          </a:bodyPr>
          <a:lstStyle>
            <a:lvl1pPr marL="0" indent="0">
              <a:lnSpc>
                <a:spcPct val="100000"/>
              </a:lnSpc>
              <a:buNone/>
              <a:defRPr sz="5000" b="0" i="0" baseline="0">
                <a:solidFill>
                  <a:schemeClr val="accent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TITLE HERE</a:t>
            </a:r>
          </a:p>
          <a:p>
            <a:pPr lvl="0"/>
            <a:r>
              <a:rPr lang="en-US" dirty="0" smtClean="0"/>
              <a:t>ENCODE NORMAL</a:t>
            </a:r>
          </a:p>
          <a:p>
            <a:pPr lvl="0"/>
            <a:r>
              <a:rPr lang="en-US" dirty="0" smtClean="0"/>
              <a:t>BLACK, 50 PT. </a:t>
            </a:r>
            <a:endParaRPr lang="en-US" dirty="0"/>
          </a:p>
        </p:txBody>
      </p:sp>
      <p:pic>
        <p:nvPicPr>
          <p:cNvPr id="2" name="Picture 1" descr="Bar_RtAngle_7502_RG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784" y="4006085"/>
            <a:ext cx="3045737" cy="112770"/>
          </a:xfrm>
          <a:prstGeom prst="rect">
            <a:avLst/>
          </a:prstGeom>
        </p:spPr>
      </p:pic>
    </p:spTree>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895676" y="1167124"/>
            <a:ext cx="9296400" cy="2641756"/>
          </a:xfrm>
          <a:prstGeom prst="rect">
            <a:avLst/>
          </a:prstGeom>
        </p:spPr>
        <p:txBody>
          <a:bodyPr anchor="b">
            <a:normAutofit/>
          </a:bodyPr>
          <a:lstStyle>
            <a:lvl1pPr marL="0" indent="0">
              <a:lnSpc>
                <a:spcPct val="100000"/>
              </a:lnSpc>
              <a:buNone/>
              <a:defRPr sz="5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TITLE HERE</a:t>
            </a:r>
          </a:p>
          <a:p>
            <a:pPr lvl="0"/>
            <a:r>
              <a:rPr lang="en-US" dirty="0" smtClean="0"/>
              <a:t>ENCODE NORMAL</a:t>
            </a:r>
          </a:p>
          <a:p>
            <a:pPr lvl="0"/>
            <a:r>
              <a:rPr lang="en-US" dirty="0" smtClean="0"/>
              <a:t>BLACK, 50 PT. </a:t>
            </a:r>
            <a:endParaRPr lang="en-US" dirty="0"/>
          </a:p>
        </p:txBody>
      </p:sp>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053" y="6487457"/>
            <a:ext cx="3233727"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4784" y="4006085"/>
            <a:ext cx="3045737" cy="112770"/>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895676" y="371510"/>
            <a:ext cx="10912883"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4" name="Text Placeholder 9"/>
          <p:cNvSpPr>
            <a:spLocks noGrp="1"/>
          </p:cNvSpPr>
          <p:nvPr>
            <p:ph type="body" sz="quarter" idx="11" hasCustomPrompt="1"/>
          </p:nvPr>
        </p:nvSpPr>
        <p:spPr>
          <a:xfrm>
            <a:off x="879074" y="2320239"/>
            <a:ext cx="10929485"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smtClean="0"/>
              <a:t>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sp>
        <p:nvSpPr>
          <p:cNvPr id="6" name="Text Placeholder 5"/>
          <p:cNvSpPr>
            <a:spLocks noGrp="1"/>
          </p:cNvSpPr>
          <p:nvPr>
            <p:ph type="body" sz="quarter" idx="12" hasCustomPrompt="1"/>
          </p:nvPr>
        </p:nvSpPr>
        <p:spPr>
          <a:xfrm>
            <a:off x="895676" y="1730667"/>
            <a:ext cx="10912883"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SUB-HEADER HERE (UNI SANS LIGHT, 24 PT.)</a:t>
            </a:r>
            <a:endParaRPr lang="en-US" dirty="0"/>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9541" y="6487457"/>
            <a:ext cx="3233727"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895676" y="371510"/>
            <a:ext cx="10912883"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6" name="Text Placeholder 9"/>
          <p:cNvSpPr>
            <a:spLocks noGrp="1"/>
          </p:cNvSpPr>
          <p:nvPr>
            <p:ph type="body" sz="quarter" idx="11" hasCustomPrompt="1"/>
          </p:nvPr>
        </p:nvSpPr>
        <p:spPr>
          <a:xfrm>
            <a:off x="879073" y="1736726"/>
            <a:ext cx="1092828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smtClean="0"/>
              <a:t>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1022351" y="1736725"/>
            <a:ext cx="10695516"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smtClean="0"/>
              <a:t>Graphics can go here – </a:t>
            </a:r>
            <a:br>
              <a:rPr lang="en-US" dirty="0" smtClean="0"/>
            </a:br>
            <a:r>
              <a:rPr lang="en-US" dirty="0" smtClean="0"/>
              <a:t>replace this box with your image or chart</a:t>
            </a:r>
            <a:endParaRPr lang="en-US" dirty="0"/>
          </a:p>
        </p:txBody>
      </p:sp>
      <p:sp>
        <p:nvSpPr>
          <p:cNvPr id="13" name="Text Placeholder 5"/>
          <p:cNvSpPr>
            <a:spLocks noGrp="1"/>
          </p:cNvSpPr>
          <p:nvPr>
            <p:ph type="body" sz="quarter" idx="10" hasCustomPrompt="1"/>
          </p:nvPr>
        </p:nvSpPr>
        <p:spPr>
          <a:xfrm>
            <a:off x="895676" y="371510"/>
            <a:ext cx="10912883"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4141" y="6487457"/>
            <a:ext cx="3233727"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3018502-DECC-6444-BFB4-C61728DA5E12}" type="datetimeFigureOut">
              <a:rPr lang="en-US" smtClean="0"/>
              <a:t>2/10/17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1644A4D-DCC5-3B4D-AD55-409453D66A5E}" type="slidenum">
              <a:rPr lang="en-US" smtClean="0"/>
              <a:t>‹#›</a:t>
            </a:fld>
            <a:endParaRPr lang="en-US"/>
          </a:p>
        </p:txBody>
      </p:sp>
    </p:spTree>
    <p:extLst>
      <p:ext uri="{BB962C8B-B14F-4D97-AF65-F5344CB8AC3E}">
        <p14:creationId xmlns:p14="http://schemas.microsoft.com/office/powerpoint/2010/main" val="15391796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8" name="Text Placeholder 5"/>
          <p:cNvSpPr>
            <a:spLocks noGrp="1"/>
          </p:cNvSpPr>
          <p:nvPr>
            <p:ph type="body" sz="quarter" idx="10" hasCustomPrompt="1"/>
          </p:nvPr>
        </p:nvSpPr>
        <p:spPr>
          <a:xfrm>
            <a:off x="895676" y="1547091"/>
            <a:ext cx="9296400" cy="2641756"/>
          </a:xfrm>
          <a:prstGeom prst="rect">
            <a:avLst/>
          </a:prstGeom>
          <a:ln>
            <a:noFill/>
          </a:ln>
        </p:spPr>
        <p:txBody>
          <a:bodyPr anchor="b">
            <a:normAutofit/>
          </a:bodyPr>
          <a:lstStyle>
            <a:lvl1pPr marL="0" indent="0">
              <a:lnSpc>
                <a:spcPct val="100000"/>
              </a:lnSpc>
              <a:buNone/>
              <a:defRPr sz="5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TITLE HERE</a:t>
            </a:r>
          </a:p>
          <a:p>
            <a:pPr lvl="0"/>
            <a:r>
              <a:rPr lang="en-US" dirty="0" smtClean="0"/>
              <a:t>ENCODE NORMAL</a:t>
            </a:r>
          </a:p>
          <a:p>
            <a:pPr lvl="0"/>
            <a:r>
              <a:rPr lang="en-US" dirty="0" smtClean="0"/>
              <a:t>BLACK, 50 PT. </a:t>
            </a:r>
            <a:endParaRPr lang="en-US" dirty="0"/>
          </a:p>
        </p:txBody>
      </p:sp>
      <p:pic>
        <p:nvPicPr>
          <p:cNvPr id="3" name="Picture 2" descr="W Logo_Purple_2685_HE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3200" y="5710428"/>
            <a:ext cx="1828800" cy="923544"/>
          </a:xfrm>
          <a:prstGeom prst="rect">
            <a:avLst/>
          </a:prstGeom>
        </p:spPr>
      </p:pic>
      <p:pic>
        <p:nvPicPr>
          <p:cNvPr id="4" name="Picture 3" descr="Wordmark_center_Purple_HE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053" y="1269313"/>
            <a:ext cx="3233727" cy="163374"/>
          </a:xfrm>
          <a:prstGeom prst="rect">
            <a:avLst/>
          </a:prstGeom>
        </p:spPr>
      </p:pic>
      <p:pic>
        <p:nvPicPr>
          <p:cNvPr id="13" name="Picture 12"/>
          <p:cNvPicPr>
            <a:picLocks noChangeAspect="1"/>
          </p:cNvPicPr>
          <p:nvPr/>
        </p:nvPicPr>
        <p:blipFill>
          <a:blip r:embed="rId4"/>
          <a:stretch>
            <a:fillRect/>
          </a:stretch>
        </p:blipFill>
        <p:spPr>
          <a:xfrm>
            <a:off x="1056052" y="4341248"/>
            <a:ext cx="1993931" cy="130555"/>
          </a:xfrm>
          <a:prstGeom prst="rect">
            <a:avLst/>
          </a:prstGeom>
        </p:spPr>
      </p:pic>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895676" y="371510"/>
            <a:ext cx="10912883"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4" name="Text Placeholder 9"/>
          <p:cNvSpPr>
            <a:spLocks noGrp="1"/>
          </p:cNvSpPr>
          <p:nvPr>
            <p:ph type="body" sz="quarter" idx="11" hasCustomPrompt="1"/>
          </p:nvPr>
        </p:nvSpPr>
        <p:spPr>
          <a:xfrm>
            <a:off x="879074" y="2320239"/>
            <a:ext cx="10929485" cy="3810086"/>
          </a:xfrm>
          <a:prstGeom prst="rect">
            <a:avLst/>
          </a:prstGeom>
        </p:spPr>
        <p:txBody>
          <a:bodyPr/>
          <a:lstStyle>
            <a:lvl1pPr marL="342900" indent="-342900">
              <a:buFont typeface="Lucida Grande"/>
              <a:buChar char="&gt;"/>
              <a:defRPr sz="2400" b="0" i="0" baseline="0">
                <a:solidFill>
                  <a:srgbClr val="4B2E83"/>
                </a:solidFill>
                <a:latin typeface="Open Sans"/>
                <a:cs typeface="Open Sans"/>
              </a:defRPr>
            </a:lvl1pPr>
            <a:lvl2pPr>
              <a:defRPr sz="2000" b="0" i="0" baseline="0">
                <a:solidFill>
                  <a:srgbClr val="4B2E83"/>
                </a:solidFill>
                <a:latin typeface="Open Sans"/>
                <a:cs typeface="Open Sans"/>
              </a:defRPr>
            </a:lvl2pPr>
            <a:lvl3pPr marL="1143000" indent="-228600">
              <a:buSzPct val="100000"/>
              <a:buFont typeface="Lucida Grande"/>
              <a:buChar char="&gt;"/>
              <a:defRPr sz="1800" b="0" i="0" baseline="0">
                <a:solidFill>
                  <a:srgbClr val="4B2E83"/>
                </a:solidFill>
                <a:latin typeface="Open Sans"/>
                <a:cs typeface="Open Sans"/>
              </a:defRPr>
            </a:lvl3pPr>
            <a:lvl4pPr>
              <a:defRPr sz="1600" b="0" i="0" baseline="0">
                <a:solidFill>
                  <a:srgbClr val="4B2E83"/>
                </a:solidFill>
                <a:latin typeface="Open Sans"/>
                <a:cs typeface="Open Sans"/>
              </a:defRPr>
            </a:lvl4pPr>
            <a:lvl5pPr marL="2057400" indent="-228600">
              <a:buFont typeface="Lucida Grande"/>
              <a:buChar char="&gt;"/>
              <a:defRPr sz="1400" b="0" i="0" baseline="0">
                <a:solidFill>
                  <a:srgbClr val="4B2E83"/>
                </a:solidFill>
                <a:latin typeface="Open Sans"/>
                <a:cs typeface="Open Sans"/>
              </a:defRPr>
            </a:lvl5pPr>
          </a:lstStyle>
          <a:p>
            <a:pPr lvl="0"/>
            <a:r>
              <a:rPr lang="en-US" dirty="0" smtClean="0"/>
              <a:t>Content here (Open Sans, 24 pt.)</a:t>
            </a:r>
          </a:p>
          <a:p>
            <a:pPr lvl="1"/>
            <a:r>
              <a:rPr lang="en-US" dirty="0" smtClean="0"/>
              <a:t>Second level (Open Sans, 20)</a:t>
            </a:r>
          </a:p>
          <a:p>
            <a:pPr lvl="2"/>
            <a:r>
              <a:rPr lang="en-US" dirty="0" smtClean="0"/>
              <a:t>Third level (Open Sans, 18)</a:t>
            </a:r>
          </a:p>
          <a:p>
            <a:pPr lvl="3"/>
            <a:r>
              <a:rPr lang="en-US" dirty="0" smtClean="0"/>
              <a:t>Fourth level (Open Sans, 16)</a:t>
            </a:r>
          </a:p>
          <a:p>
            <a:pPr lvl="4"/>
            <a:r>
              <a:rPr lang="en-US" dirty="0" smtClean="0"/>
              <a:t>Fifth level (Open Sans, 14)</a:t>
            </a:r>
            <a:endParaRPr lang="en-US" dirty="0"/>
          </a:p>
        </p:txBody>
      </p:sp>
      <p:sp>
        <p:nvSpPr>
          <p:cNvPr id="5" name="Text Placeholder 5"/>
          <p:cNvSpPr>
            <a:spLocks noGrp="1"/>
          </p:cNvSpPr>
          <p:nvPr>
            <p:ph type="body" sz="quarter" idx="12" hasCustomPrompt="1"/>
          </p:nvPr>
        </p:nvSpPr>
        <p:spPr>
          <a:xfrm>
            <a:off x="895676" y="1730667"/>
            <a:ext cx="10912883"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SUB-HEADER HERE (UNI SANS LIGHT, 24 PT.)</a:t>
            </a:r>
            <a:endParaRPr lang="en-US" dirty="0"/>
          </a:p>
        </p:txBody>
      </p:sp>
      <p:pic>
        <p:nvPicPr>
          <p:cNvPr id="8" name="Picture 7" descr="W Logo_Purple_2685_HE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3200" y="5710428"/>
            <a:ext cx="1828800" cy="923544"/>
          </a:xfrm>
          <a:prstGeom prst="rect">
            <a:avLst/>
          </a:prstGeom>
        </p:spPr>
      </p:pic>
      <p:pic>
        <p:nvPicPr>
          <p:cNvPr id="11" name="Picture 10"/>
          <p:cNvPicPr>
            <a:picLocks noChangeAspect="1"/>
          </p:cNvPicPr>
          <p:nvPr/>
        </p:nvPicPr>
        <p:blipFill>
          <a:blip r:embed="rId3"/>
          <a:stretch>
            <a:fillRect/>
          </a:stretch>
        </p:blipFill>
        <p:spPr>
          <a:xfrm>
            <a:off x="1039285" y="1384925"/>
            <a:ext cx="1052744" cy="68929"/>
          </a:xfrm>
          <a:prstGeom prst="rect">
            <a:avLst/>
          </a:prstGeom>
        </p:spPr>
      </p:pic>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895676" y="371510"/>
            <a:ext cx="10912883"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6" name="Text Placeholder 9"/>
          <p:cNvSpPr>
            <a:spLocks noGrp="1"/>
          </p:cNvSpPr>
          <p:nvPr>
            <p:ph type="body" sz="quarter" idx="11" hasCustomPrompt="1"/>
          </p:nvPr>
        </p:nvSpPr>
        <p:spPr>
          <a:xfrm>
            <a:off x="879073" y="1736726"/>
            <a:ext cx="10769275" cy="4015497"/>
          </a:xfrm>
          <a:prstGeom prst="rect">
            <a:avLst/>
          </a:prstGeom>
        </p:spPr>
        <p:txBody>
          <a:bodyPr/>
          <a:lstStyle>
            <a:lvl1pPr marL="342900" indent="-342900">
              <a:buFont typeface="Lucida Grande"/>
              <a:buChar char="&gt;"/>
              <a:defRPr sz="2400" b="0" i="0" baseline="0">
                <a:solidFill>
                  <a:srgbClr val="4B2E83"/>
                </a:solidFill>
                <a:latin typeface="Open Sans"/>
                <a:cs typeface="Open Sans"/>
              </a:defRPr>
            </a:lvl1pPr>
            <a:lvl2pPr>
              <a:defRPr sz="2000" b="0" i="0" baseline="0">
                <a:solidFill>
                  <a:srgbClr val="4B2E83"/>
                </a:solidFill>
                <a:latin typeface="Open Sans"/>
                <a:cs typeface="Open Sans"/>
              </a:defRPr>
            </a:lvl2pPr>
            <a:lvl3pPr marL="1143000" indent="-228600">
              <a:buSzPct val="100000"/>
              <a:buFont typeface="Lucida Grande"/>
              <a:buChar char="&gt;"/>
              <a:defRPr sz="1800" b="0" i="0" baseline="0">
                <a:solidFill>
                  <a:srgbClr val="4B2E83"/>
                </a:solidFill>
                <a:latin typeface="Open Sans"/>
                <a:cs typeface="Open Sans"/>
              </a:defRPr>
            </a:lvl3pPr>
            <a:lvl4pPr>
              <a:defRPr sz="1600" b="0" i="0" baseline="0">
                <a:solidFill>
                  <a:srgbClr val="4B2E83"/>
                </a:solidFill>
                <a:latin typeface="Open Sans"/>
                <a:cs typeface="Open Sans"/>
              </a:defRPr>
            </a:lvl4pPr>
            <a:lvl5pPr marL="2057400" indent="-228600">
              <a:buFont typeface="Lucida Grande"/>
              <a:buChar char="&gt;"/>
              <a:defRPr sz="1400" b="0" i="0" baseline="0">
                <a:solidFill>
                  <a:srgbClr val="4B2E83"/>
                </a:solidFill>
                <a:latin typeface="Open Sans"/>
                <a:cs typeface="Open Sans"/>
              </a:defRPr>
            </a:lvl5pPr>
          </a:lstStyle>
          <a:p>
            <a:pPr lvl="0"/>
            <a:r>
              <a:rPr lang="en-US" dirty="0" smtClean="0"/>
              <a:t>Bulleted content here (Open Sans, 24 pt.)</a:t>
            </a:r>
          </a:p>
          <a:p>
            <a:pPr lvl="1"/>
            <a:r>
              <a:rPr lang="en-US" dirty="0" smtClean="0"/>
              <a:t>Second level (Open Sans, 20)</a:t>
            </a:r>
          </a:p>
          <a:p>
            <a:pPr lvl="2"/>
            <a:r>
              <a:rPr lang="en-US" dirty="0" smtClean="0"/>
              <a:t>Third level (Open Sans, 18)</a:t>
            </a:r>
          </a:p>
          <a:p>
            <a:pPr lvl="3"/>
            <a:r>
              <a:rPr lang="en-US" dirty="0" smtClean="0"/>
              <a:t>Fourth level (Open Sans, 16)</a:t>
            </a:r>
          </a:p>
          <a:p>
            <a:pPr lvl="4"/>
            <a:r>
              <a:rPr lang="en-US" dirty="0" smtClean="0"/>
              <a:t>Fifth level (Open Sans, 14)</a:t>
            </a:r>
            <a:endParaRPr lang="en-US" dirty="0"/>
          </a:p>
        </p:txBody>
      </p:sp>
      <p:pic>
        <p:nvPicPr>
          <p:cNvPr id="9" name="Picture 8" descr="W Logo_Purple_2685_HE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3200" y="5710428"/>
            <a:ext cx="1828800" cy="923544"/>
          </a:xfrm>
          <a:prstGeom prst="rect">
            <a:avLst/>
          </a:prstGeom>
        </p:spPr>
      </p:pic>
      <p:pic>
        <p:nvPicPr>
          <p:cNvPr id="11" name="Picture 10"/>
          <p:cNvPicPr>
            <a:picLocks noChangeAspect="1"/>
          </p:cNvPicPr>
          <p:nvPr/>
        </p:nvPicPr>
        <p:blipFill>
          <a:blip r:embed="rId3"/>
          <a:stretch>
            <a:fillRect/>
          </a:stretch>
        </p:blipFill>
        <p:spPr>
          <a:xfrm>
            <a:off x="1039285" y="1384925"/>
            <a:ext cx="1052744" cy="68929"/>
          </a:xfrm>
          <a:prstGeom prst="rect">
            <a:avLst/>
          </a:prstGeom>
        </p:spPr>
      </p:pic>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Header + Graphic">
    <p:bg>
      <p:bgPr>
        <a:solidFill>
          <a:srgbClr val="E8D3A2"/>
        </a:solidFill>
        <a:effectLst/>
      </p:bgPr>
    </p:bg>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1022351" y="1736725"/>
            <a:ext cx="10695516" cy="4432300"/>
          </a:xfrm>
          <a:prstGeom prst="rect">
            <a:avLst/>
          </a:prstGeom>
        </p:spPr>
        <p:txBody>
          <a:bodyPr>
            <a:normAutofit/>
          </a:bodyPr>
          <a:lstStyle>
            <a:lvl1pPr marL="0" indent="0">
              <a:buNone/>
              <a:defRPr sz="2400" b="0" i="1" baseline="0">
                <a:solidFill>
                  <a:srgbClr val="4B2E83"/>
                </a:solidFill>
                <a:latin typeface="Open Sans Light"/>
                <a:cs typeface="Open Sans Light"/>
              </a:defRPr>
            </a:lvl1pPr>
          </a:lstStyle>
          <a:p>
            <a:r>
              <a:rPr lang="en-US" dirty="0" smtClean="0"/>
              <a:t>Graphic Here</a:t>
            </a:r>
            <a:endParaRPr lang="en-US" dirty="0"/>
          </a:p>
        </p:txBody>
      </p:sp>
      <p:sp>
        <p:nvSpPr>
          <p:cNvPr id="13" name="Text Placeholder 5"/>
          <p:cNvSpPr>
            <a:spLocks noGrp="1"/>
          </p:cNvSpPr>
          <p:nvPr>
            <p:ph type="body" sz="quarter" idx="10" hasCustomPrompt="1"/>
          </p:nvPr>
        </p:nvSpPr>
        <p:spPr>
          <a:xfrm>
            <a:off x="895676" y="371510"/>
            <a:ext cx="10912883"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pic>
        <p:nvPicPr>
          <p:cNvPr id="8" name="Picture 7" descr="W Logo_Purple_2685_HE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3200" y="5710428"/>
            <a:ext cx="1828800" cy="923544"/>
          </a:xfrm>
          <a:prstGeom prst="rect">
            <a:avLst/>
          </a:prstGeom>
        </p:spPr>
      </p:pic>
      <p:pic>
        <p:nvPicPr>
          <p:cNvPr id="9" name="Picture 8"/>
          <p:cNvPicPr>
            <a:picLocks noChangeAspect="1"/>
          </p:cNvPicPr>
          <p:nvPr/>
        </p:nvPicPr>
        <p:blipFill>
          <a:blip r:embed="rId3"/>
          <a:stretch>
            <a:fillRect/>
          </a:stretch>
        </p:blipFill>
        <p:spPr>
          <a:xfrm>
            <a:off x="1039285" y="1384925"/>
            <a:ext cx="1052744" cy="68929"/>
          </a:xfrm>
          <a:prstGeom prst="rect">
            <a:avLst/>
          </a:prstGeom>
        </p:spPr>
      </p:pic>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55617CC-4D67-E44D-9B82-85578D4207D9}" type="datetimeFigureOut">
              <a:rPr lang="en-US" smtClean="0"/>
              <a:t>2/10/17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489B6F8-14E7-D94F-B1EC-20357ACECD56}" type="slidenum">
              <a:rPr lang="en-US" smtClean="0"/>
              <a:t>‹#›</a:t>
            </a:fld>
            <a:endParaRPr lang="en-US"/>
          </a:p>
        </p:txBody>
      </p:sp>
    </p:spTree>
    <p:extLst>
      <p:ext uri="{BB962C8B-B14F-4D97-AF65-F5344CB8AC3E}">
        <p14:creationId xmlns:p14="http://schemas.microsoft.com/office/powerpoint/2010/main" val="428726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895676" y="371510"/>
            <a:ext cx="10912883"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4" name="Text Placeholder 9"/>
          <p:cNvSpPr>
            <a:spLocks noGrp="1"/>
          </p:cNvSpPr>
          <p:nvPr>
            <p:ph type="body" sz="quarter" idx="11" hasCustomPrompt="1"/>
          </p:nvPr>
        </p:nvSpPr>
        <p:spPr>
          <a:xfrm>
            <a:off x="879074" y="2320239"/>
            <a:ext cx="10929485"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smtClean="0"/>
              <a:t>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sp>
        <p:nvSpPr>
          <p:cNvPr id="5" name="Text Placeholder 5"/>
          <p:cNvSpPr>
            <a:spLocks noGrp="1"/>
          </p:cNvSpPr>
          <p:nvPr>
            <p:ph type="body" sz="quarter" idx="12" hasCustomPrompt="1"/>
          </p:nvPr>
        </p:nvSpPr>
        <p:spPr>
          <a:xfrm>
            <a:off x="895676" y="1730667"/>
            <a:ext cx="10912883"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SUB-HEADER HERE (UNI SANS REGULAR	, 24 PT.)</a:t>
            </a:r>
            <a:endParaRPr lang="en-US" dirty="0"/>
          </a:p>
        </p:txBody>
      </p:sp>
      <p:pic>
        <p:nvPicPr>
          <p:cNvPr id="7" name="Picture 6"/>
          <p:cNvPicPr>
            <a:picLocks noChangeAspect="1"/>
          </p:cNvPicPr>
          <p:nvPr/>
        </p:nvPicPr>
        <p:blipFill>
          <a:blip r:embed="rId2"/>
          <a:stretch>
            <a:fillRect/>
          </a:stretch>
        </p:blipFill>
        <p:spPr>
          <a:xfrm>
            <a:off x="8331201" y="6354234"/>
            <a:ext cx="3386667" cy="266700"/>
          </a:xfrm>
          <a:prstGeom prst="rect">
            <a:avLst/>
          </a:prstGeom>
        </p:spPr>
      </p:pic>
      <p:pic>
        <p:nvPicPr>
          <p:cNvPr id="8" name="Picture 7" descr="Bar_RtAngle_7502_RG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895676" y="1531938"/>
            <a:ext cx="9296400" cy="2641756"/>
          </a:xfrm>
          <a:prstGeom prst="rect">
            <a:avLst/>
          </a:prstGeom>
        </p:spPr>
        <p:txBody>
          <a:bodyPr anchor="b">
            <a:normAutofit/>
          </a:bodyPr>
          <a:lstStyle>
            <a:lvl1pPr marL="0" indent="0">
              <a:lnSpc>
                <a:spcPct val="100000"/>
              </a:lnSpc>
              <a:buNone/>
              <a:defRPr sz="5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TITLE HERE</a:t>
            </a:r>
          </a:p>
          <a:p>
            <a:pPr lvl="0"/>
            <a:r>
              <a:rPr lang="en-US" dirty="0" smtClean="0"/>
              <a:t>ENCODE NORMAL</a:t>
            </a:r>
          </a:p>
          <a:p>
            <a:pPr lvl="0"/>
            <a:r>
              <a:rPr lang="en-US" dirty="0" smtClean="0"/>
              <a:t>BLACK, 50 PT. </a:t>
            </a:r>
            <a:endParaRPr lang="en-US" dirty="0"/>
          </a:p>
        </p:txBody>
      </p:sp>
      <p:pic>
        <p:nvPicPr>
          <p:cNvPr id="3" name="Picture 2"/>
          <p:cNvPicPr>
            <a:picLocks noChangeAspect="1"/>
          </p:cNvPicPr>
          <p:nvPr userDrawn="1"/>
        </p:nvPicPr>
        <p:blipFill>
          <a:blip r:embed="rId2"/>
          <a:stretch>
            <a:fillRect/>
          </a:stretch>
        </p:blipFill>
        <p:spPr>
          <a:xfrm>
            <a:off x="1039284" y="4173694"/>
            <a:ext cx="2133600" cy="139700"/>
          </a:xfrm>
          <a:prstGeom prst="rect">
            <a:avLst/>
          </a:prstGeom>
        </p:spPr>
      </p:pic>
      <p:pic>
        <p:nvPicPr>
          <p:cNvPr id="8" name="Picture 7" descr="W Logo_Purple_2685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200" y="5710428"/>
            <a:ext cx="1828800" cy="923544"/>
          </a:xfrm>
          <a:prstGeom prst="rect">
            <a:avLst/>
          </a:prstGeom>
        </p:spPr>
      </p:pic>
      <p:pic>
        <p:nvPicPr>
          <p:cNvPr id="9" name="Picture 8" descr="Wordmark_center_Purple_HEX.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6053" y="1269313"/>
            <a:ext cx="3233727" cy="163374"/>
          </a:xfrm>
          <a:prstGeom prst="rect">
            <a:avLst/>
          </a:prstGeom>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895676" y="371510"/>
            <a:ext cx="10912883"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4" name="Text Placeholder 9"/>
          <p:cNvSpPr>
            <a:spLocks noGrp="1"/>
          </p:cNvSpPr>
          <p:nvPr>
            <p:ph type="body" sz="quarter" idx="11" hasCustomPrompt="1"/>
          </p:nvPr>
        </p:nvSpPr>
        <p:spPr>
          <a:xfrm>
            <a:off x="879074" y="2320240"/>
            <a:ext cx="10929485" cy="3117862"/>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smtClean="0"/>
              <a:t>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sp>
        <p:nvSpPr>
          <p:cNvPr id="6" name="Text Placeholder 5"/>
          <p:cNvSpPr>
            <a:spLocks noGrp="1"/>
          </p:cNvSpPr>
          <p:nvPr>
            <p:ph type="body" sz="quarter" idx="12" hasCustomPrompt="1"/>
          </p:nvPr>
        </p:nvSpPr>
        <p:spPr>
          <a:xfrm>
            <a:off x="895676" y="1730667"/>
            <a:ext cx="10912883"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SUB-HEADER HERE (UNI SANS LIGHT, 24 PT.)</a:t>
            </a:r>
            <a:endParaRPr lang="en-US" dirty="0"/>
          </a:p>
        </p:txBody>
      </p:sp>
      <p:pic>
        <p:nvPicPr>
          <p:cNvPr id="10" name="Picture 9"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200" y="5710428"/>
            <a:ext cx="1828800" cy="923544"/>
          </a:xfrm>
          <a:prstGeom prst="rect">
            <a:avLst/>
          </a:prstGeom>
        </p:spPr>
      </p:pic>
      <p:pic>
        <p:nvPicPr>
          <p:cNvPr id="12" name="Picture 11"/>
          <p:cNvPicPr>
            <a:picLocks noChangeAspect="1"/>
          </p:cNvPicPr>
          <p:nvPr userDrawn="1"/>
        </p:nvPicPr>
        <p:blipFill>
          <a:blip r:embed="rId3"/>
          <a:stretch>
            <a:fillRect/>
          </a:stretch>
        </p:blipFill>
        <p:spPr>
          <a:xfrm>
            <a:off x="1032934" y="1384031"/>
            <a:ext cx="1052748" cy="68930"/>
          </a:xfrm>
          <a:prstGeom prst="rect">
            <a:avLst/>
          </a:prstGeom>
        </p:spPr>
      </p:pic>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895676" y="371510"/>
            <a:ext cx="10912883"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6" name="Text Placeholder 9"/>
          <p:cNvSpPr>
            <a:spLocks noGrp="1"/>
          </p:cNvSpPr>
          <p:nvPr>
            <p:ph type="body" sz="quarter" idx="11" hasCustomPrompt="1"/>
          </p:nvPr>
        </p:nvSpPr>
        <p:spPr>
          <a:xfrm>
            <a:off x="879073" y="1736726"/>
            <a:ext cx="10928280" cy="370137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smtClean="0"/>
              <a:t>Bulleted 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200" y="5710428"/>
            <a:ext cx="1828800" cy="923544"/>
          </a:xfrm>
          <a:prstGeom prst="rect">
            <a:avLst/>
          </a:prstGeom>
        </p:spPr>
      </p:pic>
      <p:pic>
        <p:nvPicPr>
          <p:cNvPr id="11" name="Picture 10"/>
          <p:cNvPicPr>
            <a:picLocks noChangeAspect="1"/>
          </p:cNvPicPr>
          <p:nvPr userDrawn="1"/>
        </p:nvPicPr>
        <p:blipFill>
          <a:blip r:embed="rId3"/>
          <a:stretch>
            <a:fillRect/>
          </a:stretch>
        </p:blipFill>
        <p:spPr>
          <a:xfrm>
            <a:off x="1032934" y="1384031"/>
            <a:ext cx="1052748" cy="68930"/>
          </a:xfrm>
          <a:prstGeom prst="rect">
            <a:avLst/>
          </a:prstGeom>
        </p:spPr>
      </p:pic>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1022351" y="1736725"/>
            <a:ext cx="10695516" cy="3656655"/>
          </a:xfrm>
          <a:prstGeom prst="rect">
            <a:avLst/>
          </a:prstGeom>
        </p:spPr>
        <p:txBody>
          <a:bodyPr>
            <a:normAutofit/>
          </a:bodyPr>
          <a:lstStyle>
            <a:lvl1pPr marL="0" indent="0">
              <a:buNone/>
              <a:defRPr sz="2400" b="0" i="1" baseline="0">
                <a:solidFill>
                  <a:srgbClr val="4B2E83"/>
                </a:solidFill>
                <a:latin typeface="Open Sans Light"/>
                <a:cs typeface="Open Sans Light"/>
              </a:defRPr>
            </a:lvl1pPr>
          </a:lstStyle>
          <a:p>
            <a:r>
              <a:rPr lang="en-US" dirty="0" smtClean="0"/>
              <a:t>Graphic Here</a:t>
            </a:r>
            <a:endParaRPr lang="en-US" dirty="0"/>
          </a:p>
        </p:txBody>
      </p:sp>
      <p:sp>
        <p:nvSpPr>
          <p:cNvPr id="13" name="Text Placeholder 5"/>
          <p:cNvSpPr>
            <a:spLocks noGrp="1"/>
          </p:cNvSpPr>
          <p:nvPr>
            <p:ph type="body" sz="quarter" idx="10" hasCustomPrompt="1"/>
          </p:nvPr>
        </p:nvSpPr>
        <p:spPr>
          <a:xfrm>
            <a:off x="895676" y="371510"/>
            <a:ext cx="10912883"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pic>
        <p:nvPicPr>
          <p:cNvPr id="6" name="Picture 5" descr="AngleBackground_gold_RGB.png"/>
          <p:cNvPicPr>
            <a:picLocks noChangeAspect="1"/>
          </p:cNvPicPr>
          <p:nvPr userDrawn="1"/>
        </p:nvPicPr>
        <p:blipFill rotWithShape="1">
          <a:blip r:embed="rId2">
            <a:extLst>
              <a:ext uri="{28A0092B-C50C-407E-A947-70E740481C1C}">
                <a14:useLocalDpi xmlns:a14="http://schemas.microsoft.com/office/drawing/2010/main" val="0"/>
              </a:ext>
            </a:extLst>
          </a:blip>
          <a:srcRect l="21047" t="2698" r="20731" b="93348"/>
          <a:stretch/>
        </p:blipFill>
        <p:spPr>
          <a:xfrm>
            <a:off x="243262" y="-3060701"/>
            <a:ext cx="12490604" cy="479735"/>
          </a:xfrm>
          <a:prstGeom prst="rect">
            <a:avLst/>
          </a:prstGeom>
        </p:spPr>
      </p:pic>
      <p:pic>
        <p:nvPicPr>
          <p:cNvPr id="8" name="Picture 7" descr="W Logo_Purple_2685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200" y="5710428"/>
            <a:ext cx="1828800" cy="923544"/>
          </a:xfrm>
          <a:prstGeom prst="rect">
            <a:avLst/>
          </a:prstGeom>
        </p:spPr>
      </p:pic>
      <p:pic>
        <p:nvPicPr>
          <p:cNvPr id="9" name="Picture 8"/>
          <p:cNvPicPr>
            <a:picLocks noChangeAspect="1"/>
          </p:cNvPicPr>
          <p:nvPr userDrawn="1"/>
        </p:nvPicPr>
        <p:blipFill>
          <a:blip r:embed="rId4"/>
          <a:stretch>
            <a:fillRect/>
          </a:stretch>
        </p:blipFill>
        <p:spPr>
          <a:xfrm>
            <a:off x="1032934" y="1384031"/>
            <a:ext cx="1052748" cy="68930"/>
          </a:xfrm>
          <a:prstGeom prst="rect">
            <a:avLst/>
          </a:prstGeom>
        </p:spPr>
      </p:pic>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55617CC-4D67-E44D-9B82-85578D4207D9}" type="datetimeFigureOut">
              <a:rPr lang="en-US" smtClean="0"/>
              <a:t>2/10/17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489B6F8-14E7-D94F-B1EC-20357ACECD56}" type="slidenum">
              <a:rPr lang="en-US" smtClean="0"/>
              <a:t>‹#›</a:t>
            </a:fld>
            <a:endParaRPr lang="en-US"/>
          </a:p>
        </p:txBody>
      </p:sp>
    </p:spTree>
    <p:extLst>
      <p:ext uri="{BB962C8B-B14F-4D97-AF65-F5344CB8AC3E}">
        <p14:creationId xmlns:p14="http://schemas.microsoft.com/office/powerpoint/2010/main" val="1948484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7753" y="5945854"/>
            <a:ext cx="1828800" cy="923544"/>
          </a:xfrm>
          <a:prstGeom prst="rect">
            <a:avLst/>
          </a:prstGeom>
        </p:spPr>
      </p:pic>
      <p:sp>
        <p:nvSpPr>
          <p:cNvPr id="3" name="Text Placeholder 5"/>
          <p:cNvSpPr>
            <a:spLocks noGrp="1"/>
          </p:cNvSpPr>
          <p:nvPr>
            <p:ph type="body" sz="quarter" idx="10" hasCustomPrompt="1"/>
          </p:nvPr>
        </p:nvSpPr>
        <p:spPr>
          <a:xfrm>
            <a:off x="895676" y="371510"/>
            <a:ext cx="10912883"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6" name="Text Placeholder 9"/>
          <p:cNvSpPr>
            <a:spLocks noGrp="1"/>
          </p:cNvSpPr>
          <p:nvPr>
            <p:ph type="body" sz="quarter" idx="11" hasCustomPrompt="1"/>
          </p:nvPr>
        </p:nvSpPr>
        <p:spPr>
          <a:xfrm>
            <a:off x="879073" y="1736726"/>
            <a:ext cx="10769275"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smtClean="0"/>
              <a:t>Bulleted content here (Open Sans Light, 24 pt.)</a:t>
            </a:r>
          </a:p>
          <a:p>
            <a:pPr lvl="1"/>
            <a:r>
              <a:rPr lang="en-US" dirty="0" smtClean="0"/>
              <a:t>Second level (Open Sans Light, 20)</a:t>
            </a:r>
          </a:p>
          <a:p>
            <a:pPr lvl="2"/>
            <a:r>
              <a:rPr lang="en-US" dirty="0" smtClean="0"/>
              <a:t>Third level (Open Sans Light, 18)</a:t>
            </a:r>
          </a:p>
          <a:p>
            <a:pPr lvl="3"/>
            <a:r>
              <a:rPr lang="en-US" dirty="0" smtClean="0"/>
              <a:t>Fourth level (Open Sans Light, 16)</a:t>
            </a:r>
          </a:p>
          <a:p>
            <a:pPr lvl="4"/>
            <a:r>
              <a:rPr lang="en-US" dirty="0" smtClean="0"/>
              <a:t>Fifth level (Open Sans Light, 14)</a:t>
            </a:r>
            <a:endParaRPr lang="en-US" dirty="0"/>
          </a:p>
        </p:txBody>
      </p:sp>
      <p:pic>
        <p:nvPicPr>
          <p:cNvPr id="8" name="Picture 7" descr="Bar_RtAngle_7502_RG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Tree>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331201" y="6354234"/>
            <a:ext cx="3386667" cy="266700"/>
          </a:xfrm>
          <a:prstGeom prst="rect">
            <a:avLst/>
          </a:prstGeom>
        </p:spPr>
      </p:pic>
      <p:sp>
        <p:nvSpPr>
          <p:cNvPr id="12" name="Chart Placeholder 11"/>
          <p:cNvSpPr>
            <a:spLocks noGrp="1"/>
          </p:cNvSpPr>
          <p:nvPr>
            <p:ph type="chart" sz="quarter" idx="12" hasCustomPrompt="1"/>
          </p:nvPr>
        </p:nvSpPr>
        <p:spPr>
          <a:xfrm>
            <a:off x="1022351" y="1736725"/>
            <a:ext cx="10695516"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smtClean="0"/>
              <a:t>Graphics can go here – </a:t>
            </a:r>
            <a:br>
              <a:rPr lang="en-US" dirty="0" smtClean="0"/>
            </a:br>
            <a:r>
              <a:rPr lang="en-US" dirty="0" smtClean="0"/>
              <a:t>replace this box with your image or chart</a:t>
            </a:r>
            <a:endParaRPr lang="en-US" dirty="0"/>
          </a:p>
        </p:txBody>
      </p:sp>
      <p:sp>
        <p:nvSpPr>
          <p:cNvPr id="13" name="Text Placeholder 5"/>
          <p:cNvSpPr>
            <a:spLocks noGrp="1"/>
          </p:cNvSpPr>
          <p:nvPr>
            <p:ph type="body" sz="quarter" idx="10" hasCustomPrompt="1"/>
          </p:nvPr>
        </p:nvSpPr>
        <p:spPr>
          <a:xfrm>
            <a:off x="895676" y="371510"/>
            <a:ext cx="10912883"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pic>
        <p:nvPicPr>
          <p:cNvPr id="8" name="Picture 7" descr="Bar_RtAngle_7502_RG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895676" y="939147"/>
            <a:ext cx="9296400" cy="2871103"/>
          </a:xfrm>
          <a:prstGeom prst="rect">
            <a:avLst/>
          </a:prstGeom>
          <a:ln>
            <a:noFill/>
          </a:ln>
        </p:spPr>
        <p:txBody>
          <a:bodyPr anchor="b">
            <a:normAutofit/>
          </a:bodyPr>
          <a:lstStyle>
            <a:lvl1pPr marL="0" indent="0">
              <a:lnSpc>
                <a:spcPct val="100000"/>
              </a:lnSpc>
              <a:buNone/>
              <a:defRPr sz="5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TITLE HERE</a:t>
            </a:r>
          </a:p>
          <a:p>
            <a:pPr lvl="0"/>
            <a:r>
              <a:rPr lang="en-US" dirty="0" smtClean="0"/>
              <a:t>ENCODE NORMAL</a:t>
            </a:r>
          </a:p>
          <a:p>
            <a:pPr lvl="0"/>
            <a:r>
              <a:rPr lang="en-US" dirty="0" smtClean="0"/>
              <a:t>BLACK, 50 PT. </a:t>
            </a:r>
            <a:endParaRPr lang="en-US" dirty="0"/>
          </a:p>
        </p:txBody>
      </p:sp>
      <p:pic>
        <p:nvPicPr>
          <p:cNvPr id="2" name="Picture 1"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pic>
        <p:nvPicPr>
          <p:cNvPr id="3" name="Picture 2"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053" y="6487457"/>
            <a:ext cx="3233727" cy="163374"/>
          </a:xfrm>
          <a:prstGeom prst="rect">
            <a:avLst/>
          </a:prstGeom>
        </p:spPr>
      </p:pic>
      <p:pic>
        <p:nvPicPr>
          <p:cNvPr id="4" name="Picture 3" descr="Bar_RtAngle_HEX.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6052" y="3947767"/>
            <a:ext cx="3268557" cy="124509"/>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895676" y="371510"/>
            <a:ext cx="10912883"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4" name="Text Placeholder 9"/>
          <p:cNvSpPr>
            <a:spLocks noGrp="1"/>
          </p:cNvSpPr>
          <p:nvPr>
            <p:ph type="body" sz="quarter" idx="11" hasCustomPrompt="1"/>
          </p:nvPr>
        </p:nvSpPr>
        <p:spPr>
          <a:xfrm>
            <a:off x="895676" y="2320239"/>
            <a:ext cx="10929485"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smtClean="0"/>
              <a:t>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sp>
        <p:nvSpPr>
          <p:cNvPr id="5" name="Text Placeholder 5"/>
          <p:cNvSpPr>
            <a:spLocks noGrp="1"/>
          </p:cNvSpPr>
          <p:nvPr>
            <p:ph type="body" sz="quarter" idx="12" hasCustomPrompt="1"/>
          </p:nvPr>
        </p:nvSpPr>
        <p:spPr>
          <a:xfrm>
            <a:off x="895676" y="1730667"/>
            <a:ext cx="10912883"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SUB-HEADER HERE (UNI SANS REGULAR, 24 PT.)</a:t>
            </a:r>
            <a:endParaRPr lang="en-US" dirty="0"/>
          </a:p>
        </p:txBody>
      </p:sp>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pic>
        <p:nvPicPr>
          <p:cNvPr id="12" name="Picture 11" descr="Bar_RtAng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401" y="1402894"/>
            <a:ext cx="1828268" cy="69644"/>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895676" y="371510"/>
            <a:ext cx="10912883"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6" name="Text Placeholder 9"/>
          <p:cNvSpPr>
            <a:spLocks noGrp="1"/>
          </p:cNvSpPr>
          <p:nvPr>
            <p:ph type="body" sz="quarter" idx="11" hasCustomPrompt="1"/>
          </p:nvPr>
        </p:nvSpPr>
        <p:spPr>
          <a:xfrm>
            <a:off x="879073" y="1736726"/>
            <a:ext cx="10769275"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smtClean="0"/>
              <a:t>Bulleted 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pic>
        <p:nvPicPr>
          <p:cNvPr id="11" name="Picture 10"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9541" y="6487457"/>
            <a:ext cx="3233727" cy="163374"/>
          </a:xfrm>
          <a:prstGeom prst="rect">
            <a:avLst/>
          </a:prstGeom>
        </p:spPr>
      </p:pic>
      <p:pic>
        <p:nvPicPr>
          <p:cNvPr id="12" name="Picture 11" descr="Bar_RtAng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401" y="1402894"/>
            <a:ext cx="1828268" cy="69644"/>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895676" y="1736725"/>
            <a:ext cx="10912883" cy="4432300"/>
          </a:xfrm>
          <a:prstGeom prst="rect">
            <a:avLst/>
          </a:prstGeom>
        </p:spPr>
        <p:txBody>
          <a:bodyPr>
            <a:normAutofit/>
          </a:bodyPr>
          <a:lstStyle>
            <a:lvl1pPr marL="0" indent="0">
              <a:buNone/>
              <a:defRPr sz="2400" b="0" i="1" baseline="0">
                <a:solidFill>
                  <a:srgbClr val="4B2E83"/>
                </a:solidFill>
                <a:latin typeface="Open Sans Light"/>
                <a:cs typeface="Open Sans Light"/>
              </a:defRPr>
            </a:lvl1pPr>
          </a:lstStyle>
          <a:p>
            <a:r>
              <a:rPr lang="en-US" dirty="0" smtClean="0"/>
              <a:t>Graphics can go here – </a:t>
            </a:r>
            <a:br>
              <a:rPr lang="en-US" dirty="0" smtClean="0"/>
            </a:br>
            <a:r>
              <a:rPr lang="en-US" dirty="0" smtClean="0"/>
              <a:t>replace this box with your image or chart</a:t>
            </a:r>
            <a:endParaRPr lang="en-US" dirty="0"/>
          </a:p>
        </p:txBody>
      </p:sp>
      <p:sp>
        <p:nvSpPr>
          <p:cNvPr id="13" name="Text Placeholder 5"/>
          <p:cNvSpPr>
            <a:spLocks noGrp="1"/>
          </p:cNvSpPr>
          <p:nvPr>
            <p:ph type="body" sz="quarter" idx="10" hasCustomPrompt="1"/>
          </p:nvPr>
        </p:nvSpPr>
        <p:spPr>
          <a:xfrm>
            <a:off x="895676" y="371510"/>
            <a:ext cx="10912883"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pic>
        <p:nvPicPr>
          <p:cNvPr id="10" name="Picture 9" descr="Bar_RtAng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401" y="1402894"/>
            <a:ext cx="1828268" cy="69644"/>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3018502-DECC-6444-BFB4-C61728DA5E12}" type="datetimeFigureOut">
              <a:rPr lang="en-US" smtClean="0"/>
              <a:t>2/10/17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1644A4D-DCC5-3B4D-AD55-409453D66A5E}" type="slidenum">
              <a:rPr lang="en-US" smtClean="0"/>
              <a:t>‹#›</a:t>
            </a:fld>
            <a:endParaRPr lang="en-US"/>
          </a:p>
        </p:txBody>
      </p:sp>
    </p:spTree>
    <p:extLst>
      <p:ext uri="{BB962C8B-B14F-4D97-AF65-F5344CB8AC3E}">
        <p14:creationId xmlns:p14="http://schemas.microsoft.com/office/powerpoint/2010/main" val="10884634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theme" Target="../theme/theme2.xml"/><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theme" Target="../theme/theme3.xml"/><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theme" Target="../theme/theme4.xml"/><Relationship Id="rId7" Type="http://schemas.openxmlformats.org/officeDocument/2006/relationships/image" Target="../media/image7.png"/><Relationship Id="rId1" Type="http://schemas.openxmlformats.org/officeDocument/2006/relationships/slideLayout" Target="../slideLayouts/slideLayout15.xml"/><Relationship Id="rId2"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theme" Target="../theme/theme5.xml"/><Relationship Id="rId7" Type="http://schemas.openxmlformats.org/officeDocument/2006/relationships/image" Target="../media/image7.png"/><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242928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8D3A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5197285"/>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6" r:id="rId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5344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7" r:id="rId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RainAngle-7502.png"/>
          <p:cNvPicPr>
            <a:picLocks noChangeAspect="1"/>
          </p:cNvPicPr>
          <p:nvPr/>
        </p:nvPicPr>
        <p:blipFill rotWithShape="1">
          <a:blip r:embed="rId7">
            <a:extLst>
              <a:ext uri="{28A0092B-C50C-407E-A947-70E740481C1C}">
                <a14:useLocalDpi xmlns:a14="http://schemas.microsoft.com/office/drawing/2010/main" val="0"/>
              </a:ext>
            </a:extLst>
          </a:blip>
          <a:srcRect l="22002" t="9712" r="21821" b="88695"/>
          <a:stretch/>
        </p:blipFill>
        <p:spPr>
          <a:xfrm>
            <a:off x="0" y="0"/>
            <a:ext cx="12192000" cy="198438"/>
          </a:xfrm>
          <a:prstGeom prst="rect">
            <a:avLst/>
          </a:prstGeom>
        </p:spPr>
      </p:pic>
    </p:spTree>
    <p:extLst>
      <p:ext uri="{BB962C8B-B14F-4D97-AF65-F5344CB8AC3E}">
        <p14:creationId xmlns:p14="http://schemas.microsoft.com/office/powerpoint/2010/main" val="33939104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2" name="Picture 1" descr="RainAngle-7502.png"/>
          <p:cNvPicPr>
            <a:picLocks noChangeAspect="1"/>
          </p:cNvPicPr>
          <p:nvPr/>
        </p:nvPicPr>
        <p:blipFill rotWithShape="1">
          <a:blip r:embed="rId7">
            <a:extLst>
              <a:ext uri="{28A0092B-C50C-407E-A947-70E740481C1C}">
                <a14:useLocalDpi xmlns:a14="http://schemas.microsoft.com/office/drawing/2010/main" val="0"/>
              </a:ext>
            </a:extLst>
          </a:blip>
          <a:srcRect l="22002" t="9712" r="21821" b="88695"/>
          <a:stretch/>
        </p:blipFill>
        <p:spPr>
          <a:xfrm>
            <a:off x="0" y="0"/>
            <a:ext cx="12192000" cy="198438"/>
          </a:xfrm>
          <a:prstGeom prst="rect">
            <a:avLst/>
          </a:prstGeom>
        </p:spPr>
      </p:pic>
    </p:spTree>
    <p:extLst>
      <p:ext uri="{BB962C8B-B14F-4D97-AF65-F5344CB8AC3E}">
        <p14:creationId xmlns:p14="http://schemas.microsoft.com/office/powerpoint/2010/main" val="80508689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png"/><Relationship Id="rId5" Type="http://schemas.openxmlformats.org/officeDocument/2006/relationships/image" Target="../media/image14.tif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PHANTOM</a:t>
            </a:r>
            <a:endParaRPr lang="en-US" dirty="0"/>
          </a:p>
        </p:txBody>
      </p:sp>
      <p:sp>
        <p:nvSpPr>
          <p:cNvPr id="4" name="Text Placeholder 3"/>
          <p:cNvSpPr>
            <a:spLocks noGrp="1"/>
          </p:cNvSpPr>
          <p:nvPr>
            <p:ph type="body" sz="quarter" idx="11"/>
          </p:nvPr>
        </p:nvSpPr>
        <p:spPr/>
        <p:txBody>
          <a:bodyPr/>
          <a:lstStyle/>
          <a:p>
            <a:r>
              <a:rPr lang="en-US" dirty="0" smtClean="0"/>
              <a:t>Phantom slide</a:t>
            </a:r>
            <a:endParaRPr lang="en-US" dirty="0"/>
          </a:p>
        </p:txBody>
      </p:sp>
    </p:spTree>
    <p:extLst>
      <p:ext uri="{BB962C8B-B14F-4D97-AF65-F5344CB8AC3E}">
        <p14:creationId xmlns:p14="http://schemas.microsoft.com/office/powerpoint/2010/main" val="6700234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Generating parameters for </a:t>
            </a:r>
            <a:r>
              <a:rPr lang="en-US" dirty="0" err="1" smtClean="0"/>
              <a:t>forcefields</a:t>
            </a:r>
            <a:endParaRPr lang="en-US" dirty="0"/>
          </a:p>
        </p:txBody>
      </p:sp>
      <p:sp>
        <p:nvSpPr>
          <p:cNvPr id="3" name="Text Placeholder 2"/>
          <p:cNvSpPr>
            <a:spLocks noGrp="1"/>
          </p:cNvSpPr>
          <p:nvPr>
            <p:ph type="body" sz="quarter" idx="11"/>
          </p:nvPr>
        </p:nvSpPr>
        <p:spPr/>
        <p:txBody>
          <a:bodyPr/>
          <a:lstStyle/>
          <a:p>
            <a:r>
              <a:rPr lang="en-US" dirty="0" smtClean="0"/>
              <a:t>Bonds</a:t>
            </a:r>
          </a:p>
          <a:p>
            <a:pPr lvl="1"/>
            <a:r>
              <a:rPr lang="en-US" dirty="0" smtClean="0"/>
              <a:t>Length </a:t>
            </a:r>
            <a:r>
              <a:rPr lang="mr-IN" dirty="0" smtClean="0"/>
              <a:t>–</a:t>
            </a:r>
            <a:r>
              <a:rPr lang="en-US" dirty="0" smtClean="0"/>
              <a:t> X-ray, NMR, Higher levels of theory (</a:t>
            </a:r>
            <a:r>
              <a:rPr lang="en-US" i="1" dirty="0" smtClean="0"/>
              <a:t>ab initio</a:t>
            </a:r>
            <a:r>
              <a:rPr lang="en-US" dirty="0" smtClean="0"/>
              <a:t>)</a:t>
            </a:r>
          </a:p>
          <a:p>
            <a:pPr lvl="1"/>
            <a:r>
              <a:rPr lang="en-US" dirty="0" smtClean="0"/>
              <a:t>Force constant </a:t>
            </a:r>
            <a:r>
              <a:rPr lang="mr-IN" dirty="0" smtClean="0"/>
              <a:t>–</a:t>
            </a:r>
            <a:r>
              <a:rPr lang="en-US" dirty="0" smtClean="0"/>
              <a:t> Regression of theoretical data</a:t>
            </a:r>
            <a:endParaRPr lang="en-US" dirty="0"/>
          </a:p>
          <a:p>
            <a:r>
              <a:rPr lang="en-US" dirty="0" smtClean="0"/>
              <a:t>Angles</a:t>
            </a:r>
          </a:p>
          <a:p>
            <a:pPr lvl="1"/>
            <a:r>
              <a:rPr lang="en-US" dirty="0" smtClean="0"/>
              <a:t>Cambridge structure database, </a:t>
            </a:r>
            <a:r>
              <a:rPr lang="en-US" i="1" dirty="0" smtClean="0"/>
              <a:t>ab initio</a:t>
            </a:r>
            <a:r>
              <a:rPr lang="en-US" dirty="0" smtClean="0"/>
              <a:t>, heuristics</a:t>
            </a:r>
            <a:endParaRPr lang="en-US" dirty="0"/>
          </a:p>
          <a:p>
            <a:r>
              <a:rPr lang="en-US" dirty="0" smtClean="0"/>
              <a:t>Torsion</a:t>
            </a:r>
          </a:p>
          <a:p>
            <a:pPr lvl="1"/>
            <a:r>
              <a:rPr lang="en-US" dirty="0" smtClean="0"/>
              <a:t>Angle scan with </a:t>
            </a:r>
            <a:r>
              <a:rPr lang="en-US" i="1" dirty="0" smtClean="0"/>
              <a:t>ab initio</a:t>
            </a:r>
            <a:endParaRPr lang="en-US" i="1" dirty="0"/>
          </a:p>
          <a:p>
            <a:r>
              <a:rPr lang="en-US" dirty="0" smtClean="0"/>
              <a:t>Charges</a:t>
            </a:r>
          </a:p>
          <a:p>
            <a:pPr lvl="1"/>
            <a:r>
              <a:rPr lang="en-US" dirty="0" smtClean="0"/>
              <a:t>CHARMM (</a:t>
            </a:r>
            <a:r>
              <a:rPr lang="en-US" dirty="0" err="1" smtClean="0"/>
              <a:t>Mulliken</a:t>
            </a:r>
            <a:r>
              <a:rPr lang="en-US" dirty="0" smtClean="0"/>
              <a:t>)</a:t>
            </a:r>
          </a:p>
          <a:p>
            <a:pPr lvl="1"/>
            <a:r>
              <a:rPr lang="en-US" dirty="0" smtClean="0"/>
              <a:t>AMBER (ESP/RESP)</a:t>
            </a:r>
            <a:endParaRPr lang="en-US" dirty="0"/>
          </a:p>
        </p:txBody>
      </p:sp>
      <p:sp>
        <p:nvSpPr>
          <p:cNvPr id="4" name="TextBox 3"/>
          <p:cNvSpPr txBox="1"/>
          <p:nvPr/>
        </p:nvSpPr>
        <p:spPr>
          <a:xfrm>
            <a:off x="224165" y="6372557"/>
            <a:ext cx="9611813" cy="369332"/>
          </a:xfrm>
          <a:prstGeom prst="rect">
            <a:avLst/>
          </a:prstGeom>
          <a:noFill/>
        </p:spPr>
        <p:txBody>
          <a:bodyPr wrap="square" rtlCol="0">
            <a:spAutoFit/>
          </a:bodyPr>
          <a:lstStyle/>
          <a:p>
            <a:r>
              <a:rPr lang="en-US" dirty="0" smtClean="0"/>
              <a:t>Reference &gt; </a:t>
            </a:r>
            <a:r>
              <a:rPr lang="en-US" dirty="0"/>
              <a:t>http://</a:t>
            </a:r>
            <a:r>
              <a:rPr lang="en-US" dirty="0" err="1"/>
              <a:t>ambermd.org</a:t>
            </a:r>
            <a:r>
              <a:rPr lang="en-US" dirty="0"/>
              <a:t>/antechamber/</a:t>
            </a:r>
            <a:r>
              <a:rPr lang="en-US" dirty="0" err="1"/>
              <a:t>gaff.html</a:t>
            </a:r>
            <a:endParaRPr lang="en-US" dirty="0"/>
          </a:p>
        </p:txBody>
      </p:sp>
    </p:spTree>
    <p:extLst>
      <p:ext uri="{BB962C8B-B14F-4D97-AF65-F5344CB8AC3E}">
        <p14:creationId xmlns:p14="http://schemas.microsoft.com/office/powerpoint/2010/main" val="17343589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Limitations of classical </a:t>
            </a:r>
            <a:r>
              <a:rPr lang="en-US" dirty="0" err="1" smtClean="0"/>
              <a:t>forcefields</a:t>
            </a:r>
            <a:endParaRPr lang="en-US" dirty="0"/>
          </a:p>
        </p:txBody>
      </p:sp>
      <p:sp>
        <p:nvSpPr>
          <p:cNvPr id="3" name="Text Placeholder 2"/>
          <p:cNvSpPr>
            <a:spLocks noGrp="1"/>
          </p:cNvSpPr>
          <p:nvPr>
            <p:ph type="body" sz="quarter" idx="11"/>
          </p:nvPr>
        </p:nvSpPr>
        <p:spPr/>
        <p:txBody>
          <a:bodyPr/>
          <a:lstStyle/>
          <a:p>
            <a:r>
              <a:rPr lang="en-US" dirty="0" smtClean="0"/>
              <a:t>No chemistry </a:t>
            </a:r>
            <a:r>
              <a:rPr lang="mr-IN" dirty="0" smtClean="0"/>
              <a:t>–</a:t>
            </a:r>
            <a:r>
              <a:rPr lang="en-US" dirty="0" smtClean="0"/>
              <a:t> bond dissociation/formation (</a:t>
            </a:r>
            <a:r>
              <a:rPr lang="en-US" dirty="0" err="1" smtClean="0"/>
              <a:t>ReaxFF</a:t>
            </a:r>
            <a:r>
              <a:rPr lang="en-US" dirty="0" smtClean="0"/>
              <a:t>)</a:t>
            </a:r>
          </a:p>
          <a:p>
            <a:r>
              <a:rPr lang="en-US" dirty="0" smtClean="0"/>
              <a:t>Fixed charges </a:t>
            </a:r>
            <a:r>
              <a:rPr lang="mr-IN" dirty="0" smtClean="0"/>
              <a:t>–</a:t>
            </a:r>
            <a:r>
              <a:rPr lang="en-US" dirty="0" smtClean="0"/>
              <a:t> no polarization (X-pol), </a:t>
            </a:r>
            <a:r>
              <a:rPr lang="en-US" dirty="0"/>
              <a:t>electron/proton </a:t>
            </a:r>
            <a:r>
              <a:rPr lang="en-US" dirty="0" smtClean="0"/>
              <a:t>transition/transport</a:t>
            </a:r>
          </a:p>
          <a:p>
            <a:r>
              <a:rPr lang="en-US" dirty="0" smtClean="0"/>
              <a:t>Parameterized for limited conditions </a:t>
            </a:r>
            <a:r>
              <a:rPr lang="mr-IN" dirty="0" smtClean="0"/>
              <a:t>–</a:t>
            </a:r>
            <a:r>
              <a:rPr lang="en-US" dirty="0" smtClean="0"/>
              <a:t> vacuum, 300 K, RNA/polymers/inorganics</a:t>
            </a:r>
          </a:p>
          <a:p>
            <a:r>
              <a:rPr lang="en-US" dirty="0" smtClean="0"/>
              <a:t>Every new system needs a new model</a:t>
            </a:r>
          </a:p>
          <a:p>
            <a:r>
              <a:rPr lang="en-US" dirty="0" smtClean="0"/>
              <a:t>Too much detail </a:t>
            </a:r>
            <a:r>
              <a:rPr lang="mr-IN" dirty="0" smtClean="0"/>
              <a:t>–</a:t>
            </a:r>
            <a:r>
              <a:rPr lang="en-US" dirty="0" smtClean="0"/>
              <a:t> not coarse enough (MARTINI)</a:t>
            </a:r>
          </a:p>
          <a:p>
            <a:endParaRPr lang="en-US" dirty="0"/>
          </a:p>
        </p:txBody>
      </p:sp>
      <p:sp>
        <p:nvSpPr>
          <p:cNvPr id="4" name="TextBox 3"/>
          <p:cNvSpPr txBox="1"/>
          <p:nvPr/>
        </p:nvSpPr>
        <p:spPr>
          <a:xfrm>
            <a:off x="224165" y="6372557"/>
            <a:ext cx="9611813" cy="369332"/>
          </a:xfrm>
          <a:prstGeom prst="rect">
            <a:avLst/>
          </a:prstGeom>
          <a:noFill/>
        </p:spPr>
        <p:txBody>
          <a:bodyPr wrap="square" rtlCol="0">
            <a:spAutoFit/>
          </a:bodyPr>
          <a:lstStyle/>
          <a:p>
            <a:r>
              <a:rPr lang="en-US" dirty="0" smtClean="0"/>
              <a:t>Reference &gt; </a:t>
            </a:r>
            <a:r>
              <a:rPr lang="en-US" dirty="0"/>
              <a:t>http://</a:t>
            </a:r>
            <a:r>
              <a:rPr lang="en-US" dirty="0" err="1"/>
              <a:t>ambermd.org</a:t>
            </a:r>
            <a:r>
              <a:rPr lang="en-US" dirty="0"/>
              <a:t>/antechamber/</a:t>
            </a:r>
            <a:r>
              <a:rPr lang="en-US" dirty="0" err="1"/>
              <a:t>gaff.html</a:t>
            </a:r>
            <a:endParaRPr lang="en-US" dirty="0"/>
          </a:p>
        </p:txBody>
      </p:sp>
    </p:spTree>
    <p:extLst>
      <p:ext uri="{BB962C8B-B14F-4D97-AF65-F5344CB8AC3E}">
        <p14:creationId xmlns:p14="http://schemas.microsoft.com/office/powerpoint/2010/main" val="157502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Homework</a:t>
            </a:r>
            <a:endParaRPr lang="en-US" dirty="0"/>
          </a:p>
        </p:txBody>
      </p:sp>
      <p:sp>
        <p:nvSpPr>
          <p:cNvPr id="3" name="Text Placeholder 2"/>
          <p:cNvSpPr>
            <a:spLocks noGrp="1"/>
          </p:cNvSpPr>
          <p:nvPr>
            <p:ph type="body" sz="quarter" idx="11"/>
          </p:nvPr>
        </p:nvSpPr>
        <p:spPr/>
        <p:txBody>
          <a:bodyPr/>
          <a:lstStyle/>
          <a:p>
            <a:r>
              <a:rPr lang="en-US" dirty="0" smtClean="0"/>
              <a:t>Investigating a </a:t>
            </a:r>
            <a:r>
              <a:rPr lang="en-US" dirty="0" err="1" smtClean="0"/>
              <a:t>forcefield</a:t>
            </a:r>
            <a:endParaRPr lang="en-US" dirty="0" smtClean="0"/>
          </a:p>
          <a:p>
            <a:pPr marL="914400" lvl="1" indent="-457200">
              <a:buFont typeface="+mj-lt"/>
              <a:buAutoNum type="arabicPeriod"/>
            </a:pPr>
            <a:r>
              <a:rPr lang="en-US" dirty="0" smtClean="0"/>
              <a:t>Download the zip file from </a:t>
            </a:r>
            <a:r>
              <a:rPr lang="en-US" dirty="0" err="1" smtClean="0"/>
              <a:t>Github</a:t>
            </a:r>
            <a:r>
              <a:rPr lang="en-US" dirty="0" smtClean="0"/>
              <a:t>, extract files</a:t>
            </a:r>
          </a:p>
          <a:p>
            <a:pPr marL="914400" lvl="1" indent="-457200">
              <a:buFont typeface="+mj-lt"/>
              <a:buAutoNum type="arabicPeriod"/>
            </a:pPr>
            <a:r>
              <a:rPr lang="en-US" dirty="0" smtClean="0"/>
              <a:t>Reference slides, GROMACS manual and Prof. Google to find:</a:t>
            </a:r>
          </a:p>
          <a:p>
            <a:pPr marL="1314450" lvl="2" indent="-457200">
              <a:buFont typeface="+mj-lt"/>
              <a:buAutoNum type="arabicPeriod"/>
            </a:pPr>
            <a:r>
              <a:rPr lang="en-US" dirty="0" smtClean="0"/>
              <a:t>The purpose of each file (</a:t>
            </a:r>
            <a:r>
              <a:rPr lang="en-US" dirty="0" err="1" smtClean="0"/>
              <a:t>aminoacids.rtp</a:t>
            </a:r>
            <a:r>
              <a:rPr lang="en-US" dirty="0" smtClean="0"/>
              <a:t> , </a:t>
            </a:r>
            <a:r>
              <a:rPr lang="en-US" dirty="0" err="1" smtClean="0"/>
              <a:t>forcefield.itp</a:t>
            </a:r>
            <a:r>
              <a:rPr lang="en-US" dirty="0" smtClean="0"/>
              <a:t>, </a:t>
            </a:r>
            <a:r>
              <a:rPr lang="mr-IN" dirty="0" smtClean="0"/>
              <a:t>…</a:t>
            </a:r>
            <a:r>
              <a:rPr lang="en-US" dirty="0" smtClean="0"/>
              <a:t>)</a:t>
            </a:r>
          </a:p>
          <a:p>
            <a:pPr marL="1314450" lvl="2" indent="-457200">
              <a:buFont typeface="+mj-lt"/>
              <a:buAutoNum type="arabicPeriod"/>
            </a:pPr>
            <a:r>
              <a:rPr lang="en-US" dirty="0" smtClean="0"/>
              <a:t>Content of each file, and its format ( File X has a list of atom names, atomic weights </a:t>
            </a:r>
            <a:r>
              <a:rPr lang="mr-IN" dirty="0" smtClean="0"/>
              <a:t>…</a:t>
            </a:r>
            <a:r>
              <a:rPr lang="en-US" dirty="0" smtClean="0"/>
              <a:t>)</a:t>
            </a:r>
          </a:p>
          <a:p>
            <a:pPr marL="1314450" lvl="2" indent="-457200">
              <a:buFont typeface="+mj-lt"/>
              <a:buAutoNum type="arabicPeriod"/>
            </a:pPr>
            <a:r>
              <a:rPr lang="en-US" dirty="0" smtClean="0"/>
              <a:t>Units used in each file ( kcal/</a:t>
            </a:r>
            <a:r>
              <a:rPr lang="en-US" dirty="0" err="1" smtClean="0"/>
              <a:t>mol</a:t>
            </a:r>
            <a:r>
              <a:rPr lang="en-US" dirty="0" smtClean="0"/>
              <a:t> or kJ/</a:t>
            </a:r>
            <a:r>
              <a:rPr lang="en-US" dirty="0" err="1" smtClean="0"/>
              <a:t>mol</a:t>
            </a:r>
            <a:r>
              <a:rPr lang="en-US" dirty="0" smtClean="0"/>
              <a:t>, nm or Angstrom, </a:t>
            </a:r>
            <a:r>
              <a:rPr lang="mr-IN" dirty="0" smtClean="0"/>
              <a:t>…</a:t>
            </a:r>
            <a:r>
              <a:rPr lang="en-US" dirty="0" smtClean="0"/>
              <a:t> )</a:t>
            </a:r>
          </a:p>
          <a:p>
            <a:pPr marL="1314450" lvl="2" indent="-457200">
              <a:buFont typeface="+mj-lt"/>
              <a:buAutoNum type="arabicPeriod"/>
            </a:pPr>
            <a:endParaRPr lang="en-US" dirty="0" smtClean="0"/>
          </a:p>
        </p:txBody>
      </p:sp>
    </p:spTree>
    <p:extLst>
      <p:ext uri="{BB962C8B-B14F-4D97-AF65-F5344CB8AC3E}">
        <p14:creationId xmlns:p14="http://schemas.microsoft.com/office/powerpoint/2010/main" val="8714692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l="28910" t="50276" r="22052" b="-907"/>
          <a:stretch/>
        </p:blipFill>
        <p:spPr>
          <a:xfrm>
            <a:off x="9404748" y="3491082"/>
            <a:ext cx="3260998" cy="3366918"/>
          </a:xfrm>
          <a:prstGeom prst="rect">
            <a:avLst/>
          </a:prstGeom>
        </p:spPr>
      </p:pic>
      <p:sp>
        <p:nvSpPr>
          <p:cNvPr id="2" name="Text Placeholder 1"/>
          <p:cNvSpPr>
            <a:spLocks noGrp="1"/>
          </p:cNvSpPr>
          <p:nvPr>
            <p:ph type="body" sz="quarter" idx="10"/>
          </p:nvPr>
        </p:nvSpPr>
        <p:spPr>
          <a:xfrm>
            <a:off x="895676" y="2957406"/>
            <a:ext cx="4666924" cy="864174"/>
          </a:xfrm>
        </p:spPr>
        <p:txBody>
          <a:bodyPr/>
          <a:lstStyle/>
          <a:p>
            <a:r>
              <a:rPr lang="en-US" dirty="0" smtClean="0"/>
              <a:t>FORCEFIELDS</a:t>
            </a:r>
            <a:endParaRPr lang="en-US" dirty="0"/>
          </a:p>
        </p:txBody>
      </p:sp>
      <p:sp>
        <p:nvSpPr>
          <p:cNvPr id="3" name="TextBox 2"/>
          <p:cNvSpPr txBox="1"/>
          <p:nvPr/>
        </p:nvSpPr>
        <p:spPr>
          <a:xfrm>
            <a:off x="967595" y="4243227"/>
            <a:ext cx="1557349" cy="461665"/>
          </a:xfrm>
          <a:prstGeom prst="rect">
            <a:avLst/>
          </a:prstGeom>
          <a:noFill/>
        </p:spPr>
        <p:txBody>
          <a:bodyPr wrap="none" rtlCol="0">
            <a:spAutoFit/>
          </a:bodyPr>
          <a:lstStyle/>
          <a:p>
            <a:r>
              <a:rPr lang="en-US" sz="2400" b="1" dirty="0" smtClean="0"/>
              <a:t>Feb 3 3017</a:t>
            </a:r>
            <a:endParaRPr lang="en-US" sz="2400" b="1"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647" y="293389"/>
            <a:ext cx="2176297" cy="2664017"/>
          </a:xfrm>
          <a:prstGeom prst="rect">
            <a:avLst/>
          </a:prstGeom>
        </p:spPr>
      </p:pic>
      <p:sp>
        <p:nvSpPr>
          <p:cNvPr id="6" name="Rounded Rectangular Callout 5"/>
          <p:cNvSpPr/>
          <p:nvPr/>
        </p:nvSpPr>
        <p:spPr>
          <a:xfrm>
            <a:off x="3236359" y="208509"/>
            <a:ext cx="4099389" cy="1137406"/>
          </a:xfrm>
          <a:prstGeom prst="wedgeRoundRectCallout">
            <a:avLst>
              <a:gd name="adj1" fmla="val -95140"/>
              <a:gd name="adj2" fmla="val 17078"/>
              <a:gd name="adj3" fmla="val 16667"/>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And the experimentalists always ask you</a:t>
            </a:r>
          </a:p>
          <a:p>
            <a:pPr algn="ctr"/>
            <a:r>
              <a:rPr lang="en-US" dirty="0" smtClean="0">
                <a:solidFill>
                  <a:schemeClr val="bg1"/>
                </a:solidFill>
              </a:rPr>
              <a:t>“How do you know it’s right?</a:t>
            </a:r>
          </a:p>
          <a:p>
            <a:pPr algn="ctr"/>
            <a:r>
              <a:rPr lang="en-US" dirty="0" smtClean="0">
                <a:solidFill>
                  <a:schemeClr val="bg1"/>
                </a:solidFill>
              </a:rPr>
              <a:t>How do you know it’s right?</a:t>
            </a:r>
          </a:p>
          <a:p>
            <a:pPr algn="ctr"/>
            <a:r>
              <a:rPr lang="en-US" dirty="0" smtClean="0">
                <a:solidFill>
                  <a:schemeClr val="bg1"/>
                </a:solidFill>
              </a:rPr>
              <a:t>How do you know it’s right? </a:t>
            </a:r>
            <a:r>
              <a:rPr lang="mr-IN" dirty="0" smtClean="0">
                <a:solidFill>
                  <a:schemeClr val="bg1"/>
                </a:solidFill>
              </a:rPr>
              <a:t>…</a:t>
            </a:r>
            <a:r>
              <a:rPr lang="en-US" dirty="0" smtClean="0">
                <a:solidFill>
                  <a:schemeClr val="bg1"/>
                </a:solidFill>
              </a:rPr>
              <a:t>”</a:t>
            </a:r>
            <a:endParaRPr lang="en-US" dirty="0">
              <a:solidFill>
                <a:schemeClr val="bg1"/>
              </a:solidFill>
            </a:endParaRPr>
          </a:p>
        </p:txBody>
      </p:sp>
      <p:sp>
        <p:nvSpPr>
          <p:cNvPr id="12" name="Oval 11"/>
          <p:cNvSpPr/>
          <p:nvPr/>
        </p:nvSpPr>
        <p:spPr>
          <a:xfrm>
            <a:off x="9033677" y="3150973"/>
            <a:ext cx="820529" cy="556054"/>
          </a:xfrm>
          <a:prstGeom prst="ellipse">
            <a:avLst/>
          </a:prstGeom>
          <a:solidFill>
            <a:srgbClr val="4A2E84"/>
          </a:solid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a:stretch>
            <a:fillRect/>
          </a:stretch>
        </p:blipFill>
        <p:spPr>
          <a:xfrm rot="12200879">
            <a:off x="5087228" y="-296870"/>
            <a:ext cx="4982091" cy="311380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302731" y="842453"/>
            <a:ext cx="2176297" cy="2664017"/>
          </a:xfrm>
          <a:prstGeom prst="rect">
            <a:avLst/>
          </a:prstGeom>
        </p:spPr>
      </p:pic>
      <p:sp>
        <p:nvSpPr>
          <p:cNvPr id="15" name="TextBox 14"/>
          <p:cNvSpPr txBox="1"/>
          <p:nvPr/>
        </p:nvSpPr>
        <p:spPr>
          <a:xfrm>
            <a:off x="9612204" y="208509"/>
            <a:ext cx="2048446" cy="461665"/>
          </a:xfrm>
          <a:prstGeom prst="rect">
            <a:avLst/>
          </a:prstGeom>
          <a:noFill/>
        </p:spPr>
        <p:txBody>
          <a:bodyPr wrap="none" rtlCol="0">
            <a:spAutoFit/>
          </a:bodyPr>
          <a:lstStyle/>
          <a:p>
            <a:r>
              <a:rPr lang="en-US" sz="2400" b="1" dirty="0" smtClean="0"/>
              <a:t>Kamehameha!</a:t>
            </a:r>
            <a:endParaRPr lang="en-US" sz="2400" b="1" dirty="0"/>
          </a:p>
        </p:txBody>
      </p:sp>
    </p:spTree>
    <p:extLst>
      <p:ext uri="{BB962C8B-B14F-4D97-AF65-F5344CB8AC3E}">
        <p14:creationId xmlns:p14="http://schemas.microsoft.com/office/powerpoint/2010/main" val="120879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22" presetClass="entr" presetSubtype="2" repeatCount="indefinite" fill="hold" nodeType="withEffect">
                                  <p:stCondLst>
                                    <p:cond delay="0"/>
                                  </p:stCondLst>
                                  <p:endCondLst>
                                    <p:cond evt="onNext" delay="0">
                                      <p:tgtEl>
                                        <p:sldTgt/>
                                      </p:tgtEl>
                                    </p:cond>
                                  </p:endCondLst>
                                  <p:childTnLst>
                                    <p:set>
                                      <p:cBhvr>
                                        <p:cTn id="12" dur="1" fill="hold">
                                          <p:stCondLst>
                                            <p:cond delay="0"/>
                                          </p:stCondLst>
                                        </p:cTn>
                                        <p:tgtEl>
                                          <p:spTgt spid="14"/>
                                        </p:tgtEl>
                                        <p:attrNameLst>
                                          <p:attrName>style.visibility</p:attrName>
                                        </p:attrNameLst>
                                      </p:cBhvr>
                                      <p:to>
                                        <p:strVal val="visible"/>
                                      </p:to>
                                    </p:set>
                                    <p:animEffect transition="in" filter="wipe(right)">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Introduction</a:t>
            </a:r>
            <a:endParaRPr lang="en-US" dirty="0"/>
          </a:p>
        </p:txBody>
      </p:sp>
      <p:sp>
        <p:nvSpPr>
          <p:cNvPr id="3" name="Text Placeholder 2"/>
          <p:cNvSpPr>
            <a:spLocks noGrp="1"/>
          </p:cNvSpPr>
          <p:nvPr>
            <p:ph type="body" sz="quarter" idx="11"/>
          </p:nvPr>
        </p:nvSpPr>
        <p:spPr/>
        <p:txBody>
          <a:bodyPr/>
          <a:lstStyle/>
          <a:p>
            <a:r>
              <a:rPr lang="en-US" dirty="0" smtClean="0"/>
              <a:t>Classical MD forces are derived from energy</a:t>
            </a:r>
            <a:endParaRPr lang="en-US" dirty="0"/>
          </a:p>
          <a:p>
            <a:r>
              <a:rPr lang="en-US" dirty="0"/>
              <a:t>Quantum chemistry calculations not </a:t>
            </a:r>
            <a:r>
              <a:rPr lang="en-US" dirty="0" smtClean="0"/>
              <a:t>feasible</a:t>
            </a:r>
          </a:p>
          <a:p>
            <a:r>
              <a:rPr lang="en-US" dirty="0" smtClean="0"/>
              <a:t>Simple functional form describing energy components (with set parameters)</a:t>
            </a:r>
          </a:p>
          <a:p>
            <a:endParaRPr lang="en-US" dirty="0" smtClean="0"/>
          </a:p>
          <a:p>
            <a:r>
              <a:rPr lang="en-US" dirty="0" smtClean="0"/>
              <a:t>A common decomposition of energy:</a:t>
            </a:r>
          </a:p>
          <a:p>
            <a:endParaRPr lang="en-US" dirty="0"/>
          </a:p>
          <a:p>
            <a:endParaRPr lang="en-US" dirty="0"/>
          </a:p>
          <a:p>
            <a:r>
              <a:rPr lang="en-US" dirty="0" smtClean="0"/>
              <a:t>An alphabet soup of </a:t>
            </a:r>
            <a:r>
              <a:rPr lang="en-US" dirty="0" err="1" smtClean="0"/>
              <a:t>forcefields</a:t>
            </a:r>
            <a:endParaRPr lang="en-US" dirty="0" smtClean="0"/>
          </a:p>
        </p:txBody>
      </p:sp>
      <p:sp>
        <p:nvSpPr>
          <p:cNvPr id="6" name="TextBox 5"/>
          <p:cNvSpPr txBox="1"/>
          <p:nvPr/>
        </p:nvSpPr>
        <p:spPr>
          <a:xfrm>
            <a:off x="1644192" y="3763178"/>
            <a:ext cx="6450227" cy="1077218"/>
          </a:xfrm>
          <a:prstGeom prst="rect">
            <a:avLst/>
          </a:prstGeom>
          <a:noFill/>
        </p:spPr>
        <p:txBody>
          <a:bodyPr wrap="square" rtlCol="0">
            <a:spAutoFit/>
          </a:bodyPr>
          <a:lstStyle/>
          <a:p>
            <a:r>
              <a:rPr lang="en-US" sz="3200" dirty="0" err="1" smtClean="0"/>
              <a:t>E</a:t>
            </a:r>
            <a:r>
              <a:rPr lang="en-US" sz="3200" baseline="-25000" dirty="0" err="1" smtClean="0"/>
              <a:t>bonded</a:t>
            </a:r>
            <a:r>
              <a:rPr lang="en-US" sz="3200" dirty="0" smtClean="0"/>
              <a:t> = </a:t>
            </a:r>
            <a:r>
              <a:rPr lang="en-US" sz="3200" dirty="0" err="1" smtClean="0"/>
              <a:t>E</a:t>
            </a:r>
            <a:r>
              <a:rPr lang="en-US" sz="3200" baseline="-25000" dirty="0" err="1" smtClean="0"/>
              <a:t>bond</a:t>
            </a:r>
            <a:r>
              <a:rPr lang="en-US" sz="3200" dirty="0" smtClean="0"/>
              <a:t> + </a:t>
            </a:r>
            <a:r>
              <a:rPr lang="en-US" sz="3200" dirty="0" err="1" smtClean="0"/>
              <a:t>E</a:t>
            </a:r>
            <a:r>
              <a:rPr lang="en-US" sz="3200" baseline="-25000" dirty="0" err="1" smtClean="0"/>
              <a:t>angle</a:t>
            </a:r>
            <a:r>
              <a:rPr lang="en-US" sz="3200" dirty="0" smtClean="0"/>
              <a:t> + </a:t>
            </a:r>
            <a:r>
              <a:rPr lang="en-US" sz="3200" dirty="0" err="1" smtClean="0"/>
              <a:t>E</a:t>
            </a:r>
            <a:r>
              <a:rPr lang="en-US" sz="3200" baseline="-25000" dirty="0" err="1" smtClean="0"/>
              <a:t>dihedral</a:t>
            </a:r>
            <a:endParaRPr lang="en-US" sz="3200" baseline="-25000" dirty="0" smtClean="0"/>
          </a:p>
          <a:p>
            <a:r>
              <a:rPr lang="en-US" sz="3200" dirty="0" err="1" smtClean="0"/>
              <a:t>E</a:t>
            </a:r>
            <a:r>
              <a:rPr lang="en-US" sz="3200" baseline="-25000" dirty="0" err="1" smtClean="0"/>
              <a:t>nonbonded</a:t>
            </a:r>
            <a:r>
              <a:rPr lang="en-US" sz="3200" dirty="0" smtClean="0"/>
              <a:t> = </a:t>
            </a:r>
            <a:r>
              <a:rPr lang="en-US" sz="3200" dirty="0" err="1" smtClean="0"/>
              <a:t>E</a:t>
            </a:r>
            <a:r>
              <a:rPr lang="en-US" sz="3200" baseline="-25000" dirty="0" err="1" smtClean="0"/>
              <a:t>electrostatic</a:t>
            </a:r>
            <a:r>
              <a:rPr lang="en-US" sz="3200" dirty="0" smtClean="0"/>
              <a:t> + E</a:t>
            </a:r>
            <a:r>
              <a:rPr lang="en-US" sz="3200" baseline="-25000" dirty="0" smtClean="0"/>
              <a:t>LJ</a:t>
            </a:r>
            <a:endParaRPr lang="en-US" sz="3200" dirty="0"/>
          </a:p>
        </p:txBody>
      </p:sp>
      <p:sp>
        <p:nvSpPr>
          <p:cNvPr id="7" name="TextBox 6"/>
          <p:cNvSpPr txBox="1"/>
          <p:nvPr/>
        </p:nvSpPr>
        <p:spPr>
          <a:xfrm>
            <a:off x="1339392" y="5130919"/>
            <a:ext cx="8410090" cy="1077218"/>
          </a:xfrm>
          <a:prstGeom prst="rect">
            <a:avLst/>
          </a:prstGeom>
          <a:noFill/>
        </p:spPr>
        <p:txBody>
          <a:bodyPr wrap="square" rtlCol="0">
            <a:spAutoFit/>
          </a:bodyPr>
          <a:lstStyle/>
          <a:p>
            <a:r>
              <a:rPr lang="en-US" sz="3200" dirty="0" smtClean="0"/>
              <a:t>AMBER, CHARMM, OPLS, PFF, XPOL, MARTINI,</a:t>
            </a:r>
          </a:p>
          <a:p>
            <a:r>
              <a:rPr lang="en-US" sz="3200" dirty="0" smtClean="0"/>
              <a:t>INTERFACE, GROMOS, GAFF, </a:t>
            </a:r>
            <a:r>
              <a:rPr lang="en-US" sz="3200" dirty="0" err="1" smtClean="0"/>
              <a:t>ReaxFF</a:t>
            </a:r>
            <a:endParaRPr lang="en-US" sz="3200" dirty="0"/>
          </a:p>
        </p:txBody>
      </p:sp>
      <p:pic>
        <p:nvPicPr>
          <p:cNvPr id="8" name="Picture 7"/>
          <p:cNvPicPr>
            <a:picLocks noChangeAspect="1"/>
          </p:cNvPicPr>
          <p:nvPr/>
        </p:nvPicPr>
        <p:blipFill>
          <a:blip r:embed="rId3"/>
          <a:stretch>
            <a:fillRect/>
          </a:stretch>
        </p:blipFill>
        <p:spPr>
          <a:xfrm>
            <a:off x="7469316" y="1187852"/>
            <a:ext cx="2070100" cy="1041400"/>
          </a:xfrm>
          <a:prstGeom prst="rect">
            <a:avLst/>
          </a:prstGeom>
        </p:spPr>
      </p:pic>
      <p:sp>
        <p:nvSpPr>
          <p:cNvPr id="9" name="TextBox 8"/>
          <p:cNvSpPr txBox="1"/>
          <p:nvPr/>
        </p:nvSpPr>
        <p:spPr>
          <a:xfrm>
            <a:off x="879073" y="6323130"/>
            <a:ext cx="8414951" cy="369332"/>
          </a:xfrm>
          <a:prstGeom prst="rect">
            <a:avLst/>
          </a:prstGeom>
          <a:noFill/>
        </p:spPr>
        <p:txBody>
          <a:bodyPr wrap="square" rtlCol="0">
            <a:spAutoFit/>
          </a:bodyPr>
          <a:lstStyle/>
          <a:p>
            <a:r>
              <a:rPr lang="en-US" dirty="0" smtClean="0"/>
              <a:t>Reference &gt; https://</a:t>
            </a:r>
            <a:r>
              <a:rPr lang="en-US" dirty="0" err="1" smtClean="0"/>
              <a:t>dasher.wustl.edu</a:t>
            </a:r>
            <a:r>
              <a:rPr lang="en-US" dirty="0" smtClean="0"/>
              <a:t>/ponder/papers/advprotchem-66-27-03.pdf</a:t>
            </a:r>
            <a:endParaRPr lang="en-US" dirty="0"/>
          </a:p>
        </p:txBody>
      </p:sp>
      <p:sp>
        <p:nvSpPr>
          <p:cNvPr id="4" name="Rectangle 3"/>
          <p:cNvSpPr/>
          <p:nvPr/>
        </p:nvSpPr>
        <p:spPr>
          <a:xfrm>
            <a:off x="144380" y="2760141"/>
            <a:ext cx="11851993" cy="286330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800" b="1" dirty="0" smtClean="0"/>
              <a:t>Common terms in PRG</a:t>
            </a:r>
          </a:p>
          <a:p>
            <a:pPr algn="ctr"/>
            <a:r>
              <a:rPr lang="en-US" sz="2800" b="1" dirty="0" smtClean="0"/>
              <a:t>GROMACS</a:t>
            </a:r>
            <a:r>
              <a:rPr lang="en-US" sz="2800" dirty="0" smtClean="0"/>
              <a:t> Simulation Engine- </a:t>
            </a:r>
            <a:r>
              <a:rPr lang="en-US" sz="2800" i="1" dirty="0" err="1"/>
              <a:t>GROningen</a:t>
            </a:r>
            <a:r>
              <a:rPr lang="en-US" sz="2800" i="1" dirty="0"/>
              <a:t> </a:t>
            </a:r>
            <a:r>
              <a:rPr lang="en-US" sz="2800" i="1" dirty="0" err="1"/>
              <a:t>MAchine</a:t>
            </a:r>
            <a:r>
              <a:rPr lang="en-US" sz="2800" i="1" dirty="0"/>
              <a:t> for Chemical Simulations </a:t>
            </a:r>
            <a:endParaRPr lang="en-US" sz="2800" i="1" dirty="0" smtClean="0"/>
          </a:p>
          <a:p>
            <a:pPr algn="ctr"/>
            <a:r>
              <a:rPr lang="en-US" sz="2800" b="1" u="sng" dirty="0" smtClean="0"/>
              <a:t>AMBER</a:t>
            </a:r>
            <a:r>
              <a:rPr lang="en-US" sz="2800" u="sng" dirty="0" smtClean="0"/>
              <a:t> FF- </a:t>
            </a:r>
            <a:r>
              <a:rPr lang="en-US" sz="2800" i="1" u="sng" dirty="0"/>
              <a:t>Assisted Model Building with Energy </a:t>
            </a:r>
            <a:r>
              <a:rPr lang="en-US" sz="2800" i="1" u="sng" dirty="0" smtClean="0"/>
              <a:t>Refinement (</a:t>
            </a:r>
            <a:r>
              <a:rPr lang="en-US" sz="2800" i="1" u="sng" dirty="0" err="1" smtClean="0"/>
              <a:t>Kollman</a:t>
            </a:r>
            <a:r>
              <a:rPr lang="en-US" sz="2800" i="1" u="sng" dirty="0" smtClean="0"/>
              <a:t>) </a:t>
            </a:r>
          </a:p>
          <a:p>
            <a:pPr algn="ctr"/>
            <a:r>
              <a:rPr lang="en-US" sz="2800" b="1" dirty="0"/>
              <a:t>CHARMM</a:t>
            </a:r>
            <a:r>
              <a:rPr lang="en-US" sz="2800" dirty="0"/>
              <a:t> </a:t>
            </a:r>
            <a:r>
              <a:rPr lang="en-US" sz="2800" dirty="0" smtClean="0"/>
              <a:t>FF - </a:t>
            </a:r>
            <a:r>
              <a:rPr lang="en-US" sz="2800" i="1" dirty="0"/>
              <a:t>Chemistry at Harvard Macromolecular </a:t>
            </a:r>
            <a:r>
              <a:rPr lang="en-US" sz="2800" i="1" dirty="0" smtClean="0"/>
              <a:t>Mechanics (</a:t>
            </a:r>
            <a:r>
              <a:rPr lang="en-US" sz="2800" i="1" dirty="0" err="1" smtClean="0"/>
              <a:t>Karplus</a:t>
            </a:r>
            <a:r>
              <a:rPr lang="en-US" sz="2800" i="1" dirty="0" smtClean="0"/>
              <a:t>)</a:t>
            </a:r>
          </a:p>
          <a:p>
            <a:pPr algn="ctr"/>
            <a:endParaRPr lang="en-US" sz="2800" i="1" dirty="0" smtClean="0"/>
          </a:p>
          <a:p>
            <a:pPr algn="ctr"/>
            <a:r>
              <a:rPr lang="en-US" sz="2800" i="1" dirty="0" smtClean="0"/>
              <a:t>(AMBER is also the name of a simulation engine)</a:t>
            </a:r>
            <a:endParaRPr lang="en-US" sz="2800" i="1" dirty="0"/>
          </a:p>
        </p:txBody>
      </p:sp>
    </p:spTree>
    <p:extLst>
      <p:ext uri="{BB962C8B-B14F-4D97-AF65-F5344CB8AC3E}">
        <p14:creationId xmlns:p14="http://schemas.microsoft.com/office/powerpoint/2010/main" val="8940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Components of classical MD </a:t>
            </a:r>
            <a:r>
              <a:rPr lang="en-US" dirty="0" err="1" smtClean="0"/>
              <a:t>forcefields</a:t>
            </a:r>
            <a:endParaRPr lang="en-US" dirty="0"/>
          </a:p>
        </p:txBody>
      </p:sp>
      <p:sp>
        <p:nvSpPr>
          <p:cNvPr id="3" name="Text Placeholder 2"/>
          <p:cNvSpPr>
            <a:spLocks noGrp="1"/>
          </p:cNvSpPr>
          <p:nvPr>
            <p:ph type="body" sz="quarter" idx="11"/>
          </p:nvPr>
        </p:nvSpPr>
        <p:spPr/>
        <p:txBody>
          <a:bodyPr/>
          <a:lstStyle/>
          <a:p>
            <a:r>
              <a:rPr lang="en-US" dirty="0" smtClean="0"/>
              <a:t>Atom Type Definitions</a:t>
            </a:r>
          </a:p>
          <a:p>
            <a:pPr lvl="1"/>
            <a:r>
              <a:rPr lang="en-US" dirty="0" smtClean="0"/>
              <a:t>Multiple types for the same atom</a:t>
            </a:r>
          </a:p>
          <a:p>
            <a:pPr lvl="1"/>
            <a:r>
              <a:rPr lang="en-US" dirty="0" smtClean="0"/>
              <a:t>Differs in charge, attraction and repulsion</a:t>
            </a:r>
            <a:endParaRPr lang="en-US" dirty="0"/>
          </a:p>
        </p:txBody>
      </p:sp>
      <p:sp>
        <p:nvSpPr>
          <p:cNvPr id="7" name="TextBox 6"/>
          <p:cNvSpPr txBox="1"/>
          <p:nvPr/>
        </p:nvSpPr>
        <p:spPr>
          <a:xfrm>
            <a:off x="224165" y="6372557"/>
            <a:ext cx="9611813" cy="369332"/>
          </a:xfrm>
          <a:prstGeom prst="rect">
            <a:avLst/>
          </a:prstGeom>
          <a:noFill/>
        </p:spPr>
        <p:txBody>
          <a:bodyPr wrap="square" rtlCol="0">
            <a:spAutoFit/>
          </a:bodyPr>
          <a:lstStyle/>
          <a:p>
            <a:r>
              <a:rPr lang="en-US" dirty="0" smtClean="0"/>
              <a:t>Reference &gt; http://</a:t>
            </a:r>
            <a:r>
              <a:rPr lang="en-US" dirty="0" err="1" smtClean="0"/>
              <a:t>edoc.hu-berlin.de</a:t>
            </a:r>
            <a:r>
              <a:rPr lang="en-US" dirty="0" smtClean="0"/>
              <a:t>/</a:t>
            </a:r>
            <a:r>
              <a:rPr lang="en-US" dirty="0" err="1" smtClean="0"/>
              <a:t>dissertationen</a:t>
            </a:r>
            <a:r>
              <a:rPr lang="en-US" dirty="0" smtClean="0"/>
              <a:t>/</a:t>
            </a:r>
            <a:r>
              <a:rPr lang="en-US" dirty="0" err="1" smtClean="0"/>
              <a:t>physik</a:t>
            </a:r>
            <a:r>
              <a:rPr lang="en-US" dirty="0" smtClean="0"/>
              <a:t>/</a:t>
            </a:r>
            <a:r>
              <a:rPr lang="en-US" dirty="0" err="1" smtClean="0"/>
              <a:t>severin-nikolai</a:t>
            </a:r>
            <a:r>
              <a:rPr lang="en-US" dirty="0" smtClean="0"/>
              <a:t>/HTML/severin-ch2.html</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763193807"/>
              </p:ext>
            </p:extLst>
          </p:nvPr>
        </p:nvGraphicFramePr>
        <p:xfrm>
          <a:off x="1561220" y="3193428"/>
          <a:ext cx="5418666" cy="2225040"/>
        </p:xfrm>
        <a:graphic>
          <a:graphicData uri="http://schemas.openxmlformats.org/drawingml/2006/table">
            <a:tbl>
              <a:tblPr firstRow="1" bandRow="1">
                <a:tableStyleId>{5C22544A-7EE6-4342-B048-85BDC9FD1C3A}</a:tableStyleId>
              </a:tblPr>
              <a:tblGrid>
                <a:gridCol w="2709333"/>
                <a:gridCol w="2709333"/>
              </a:tblGrid>
              <a:tr h="370840">
                <a:tc>
                  <a:txBody>
                    <a:bodyPr/>
                    <a:lstStyle/>
                    <a:p>
                      <a:r>
                        <a:rPr lang="en-US" dirty="0" smtClean="0"/>
                        <a:t>Carbon Name</a:t>
                      </a:r>
                      <a:endParaRPr lang="en-US" dirty="0"/>
                    </a:p>
                  </a:txBody>
                  <a:tcPr/>
                </a:tc>
                <a:tc>
                  <a:txBody>
                    <a:bodyPr/>
                    <a:lstStyle/>
                    <a:p>
                      <a:r>
                        <a:rPr lang="en-US" dirty="0" smtClean="0"/>
                        <a:t>Carbon Type</a:t>
                      </a:r>
                      <a:endParaRPr lang="en-US" dirty="0"/>
                    </a:p>
                  </a:txBody>
                  <a:tcPr/>
                </a:tc>
              </a:tr>
              <a:tr h="370840">
                <a:tc>
                  <a:txBody>
                    <a:bodyPr/>
                    <a:lstStyle/>
                    <a:p>
                      <a:r>
                        <a:rPr lang="en-US" dirty="0" smtClean="0"/>
                        <a:t>C</a:t>
                      </a:r>
                      <a:endParaRPr lang="en-US" dirty="0"/>
                    </a:p>
                  </a:txBody>
                  <a:tcPr/>
                </a:tc>
                <a:tc>
                  <a:txBody>
                    <a:bodyPr/>
                    <a:lstStyle/>
                    <a:p>
                      <a:r>
                        <a:rPr lang="en-US" dirty="0" smtClean="0"/>
                        <a:t>sp2 C in C=O</a:t>
                      </a:r>
                      <a:endParaRPr lang="en-US" dirty="0"/>
                    </a:p>
                  </a:txBody>
                  <a:tcPr/>
                </a:tc>
              </a:tr>
              <a:tr h="370840">
                <a:tc>
                  <a:txBody>
                    <a:bodyPr/>
                    <a:lstStyle/>
                    <a:p>
                      <a:r>
                        <a:rPr lang="en-US" dirty="0" smtClean="0"/>
                        <a:t>C1</a:t>
                      </a:r>
                      <a:endParaRPr lang="en-US" dirty="0"/>
                    </a:p>
                  </a:txBody>
                  <a:tcPr/>
                </a:tc>
                <a:tc>
                  <a:txBody>
                    <a:bodyPr/>
                    <a:lstStyle/>
                    <a:p>
                      <a:r>
                        <a:rPr lang="en-US" dirty="0" smtClean="0"/>
                        <a:t>Sp1 C</a:t>
                      </a:r>
                      <a:endParaRPr lang="en-US" dirty="0"/>
                    </a:p>
                  </a:txBody>
                  <a:tcPr/>
                </a:tc>
              </a:tr>
              <a:tr h="370840">
                <a:tc>
                  <a:txBody>
                    <a:bodyPr/>
                    <a:lstStyle/>
                    <a:p>
                      <a:r>
                        <a:rPr lang="en-US" dirty="0" smtClean="0"/>
                        <a:t>C2</a:t>
                      </a:r>
                      <a:endParaRPr lang="en-US" dirty="0"/>
                    </a:p>
                  </a:txBody>
                  <a:tcPr/>
                </a:tc>
                <a:tc>
                  <a:txBody>
                    <a:bodyPr/>
                    <a:lstStyle/>
                    <a:p>
                      <a:r>
                        <a:rPr lang="en-US" dirty="0"/>
                        <a:t>sp2 C, aliphatic</a:t>
                      </a:r>
                    </a:p>
                  </a:txBody>
                  <a:tcPr anchor="ctr"/>
                </a:tc>
              </a:tr>
              <a:tr h="370840">
                <a:tc>
                  <a:txBody>
                    <a:bodyPr/>
                    <a:lstStyle/>
                    <a:p>
                      <a:r>
                        <a:rPr lang="en-US" dirty="0" smtClean="0"/>
                        <a:t>C3</a:t>
                      </a:r>
                      <a:endParaRPr lang="en-US" dirty="0"/>
                    </a:p>
                  </a:txBody>
                  <a:tcPr/>
                </a:tc>
                <a:tc>
                  <a:txBody>
                    <a:bodyPr/>
                    <a:lstStyle/>
                    <a:p>
                      <a:r>
                        <a:rPr lang="bg-BG" dirty="0"/>
                        <a:t>sp3 C  </a:t>
                      </a:r>
                    </a:p>
                  </a:txBody>
                  <a:tcPr anchor="ctr"/>
                </a:tc>
              </a:tr>
              <a:tr h="370840">
                <a:tc>
                  <a:txBody>
                    <a:bodyPr/>
                    <a:lstStyle/>
                    <a:p>
                      <a:r>
                        <a:rPr lang="en-US" dirty="0" smtClean="0"/>
                        <a:t>Ca</a:t>
                      </a:r>
                      <a:endParaRPr lang="en-US" dirty="0"/>
                    </a:p>
                  </a:txBody>
                  <a:tcPr/>
                </a:tc>
                <a:tc>
                  <a:txBody>
                    <a:bodyPr/>
                    <a:lstStyle/>
                    <a:p>
                      <a:r>
                        <a:rPr lang="en-US" dirty="0"/>
                        <a:t>sp2 C, aromatic </a:t>
                      </a:r>
                    </a:p>
                  </a:txBody>
                  <a:tcPr anchor="ctr"/>
                </a:tc>
              </a:tr>
            </a:tbl>
          </a:graphicData>
        </a:graphic>
      </p:graphicFrame>
    </p:spTree>
    <p:extLst>
      <p:ext uri="{BB962C8B-B14F-4D97-AF65-F5344CB8AC3E}">
        <p14:creationId xmlns:p14="http://schemas.microsoft.com/office/powerpoint/2010/main" val="14495213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Components of classical MD </a:t>
            </a:r>
            <a:r>
              <a:rPr lang="en-US" dirty="0" err="1" smtClean="0"/>
              <a:t>forcefields</a:t>
            </a:r>
            <a:endParaRPr lang="en-US" dirty="0"/>
          </a:p>
        </p:txBody>
      </p:sp>
      <p:sp>
        <p:nvSpPr>
          <p:cNvPr id="3" name="Text Placeholder 2"/>
          <p:cNvSpPr>
            <a:spLocks noGrp="1"/>
          </p:cNvSpPr>
          <p:nvPr>
            <p:ph type="body" sz="quarter" idx="11"/>
          </p:nvPr>
        </p:nvSpPr>
        <p:spPr/>
        <p:txBody>
          <a:bodyPr/>
          <a:lstStyle/>
          <a:p>
            <a:r>
              <a:rPr lang="en-US" dirty="0" smtClean="0"/>
              <a:t>Bonded interactions</a:t>
            </a:r>
            <a:endParaRPr lang="en-US" dirty="0"/>
          </a:p>
        </p:txBody>
      </p:sp>
      <p:sp>
        <p:nvSpPr>
          <p:cNvPr id="5" name="TextBox 4"/>
          <p:cNvSpPr txBox="1"/>
          <p:nvPr/>
        </p:nvSpPr>
        <p:spPr>
          <a:xfrm>
            <a:off x="729789" y="2181513"/>
            <a:ext cx="10325432" cy="584775"/>
          </a:xfrm>
          <a:prstGeom prst="rect">
            <a:avLst/>
          </a:prstGeom>
          <a:noFill/>
        </p:spPr>
        <p:txBody>
          <a:bodyPr wrap="square" rtlCol="0">
            <a:spAutoFit/>
          </a:bodyPr>
          <a:lstStyle/>
          <a:p>
            <a:r>
              <a:rPr lang="en-US" sz="3200" dirty="0" smtClean="0"/>
              <a:t>	 </a:t>
            </a:r>
            <a:r>
              <a:rPr lang="en-US" sz="3200" dirty="0" err="1" smtClean="0"/>
              <a:t>E</a:t>
            </a:r>
            <a:r>
              <a:rPr lang="en-US" sz="3200" baseline="-25000" dirty="0" err="1" smtClean="0"/>
              <a:t>bond</a:t>
            </a:r>
            <a:r>
              <a:rPr lang="en-US" sz="3200" dirty="0" smtClean="0"/>
              <a:t> +	 	</a:t>
            </a:r>
            <a:r>
              <a:rPr lang="en-US" sz="3200" dirty="0" err="1" smtClean="0"/>
              <a:t>E</a:t>
            </a:r>
            <a:r>
              <a:rPr lang="en-US" sz="3200" baseline="-25000" dirty="0" err="1" smtClean="0"/>
              <a:t>angle</a:t>
            </a:r>
            <a:endParaRPr lang="en-US" sz="3200" baseline="-25000" dirty="0" smtClean="0"/>
          </a:p>
        </p:txBody>
      </p:sp>
      <p:sp>
        <p:nvSpPr>
          <p:cNvPr id="7" name="TextBox 6"/>
          <p:cNvSpPr txBox="1"/>
          <p:nvPr/>
        </p:nvSpPr>
        <p:spPr>
          <a:xfrm>
            <a:off x="224165" y="6372557"/>
            <a:ext cx="9611813" cy="369332"/>
          </a:xfrm>
          <a:prstGeom prst="rect">
            <a:avLst/>
          </a:prstGeom>
          <a:noFill/>
        </p:spPr>
        <p:txBody>
          <a:bodyPr wrap="square" rtlCol="0">
            <a:spAutoFit/>
          </a:bodyPr>
          <a:lstStyle/>
          <a:p>
            <a:r>
              <a:rPr lang="en-US" dirty="0" smtClean="0"/>
              <a:t>Reference &gt; http://</a:t>
            </a:r>
            <a:r>
              <a:rPr lang="en-US" dirty="0" err="1" smtClean="0"/>
              <a:t>edoc.hu-berlin.de</a:t>
            </a:r>
            <a:r>
              <a:rPr lang="en-US" dirty="0" smtClean="0"/>
              <a:t>/</a:t>
            </a:r>
            <a:r>
              <a:rPr lang="en-US" dirty="0" err="1" smtClean="0"/>
              <a:t>dissertationen</a:t>
            </a:r>
            <a:r>
              <a:rPr lang="en-US" dirty="0" smtClean="0"/>
              <a:t>/</a:t>
            </a:r>
            <a:r>
              <a:rPr lang="en-US" dirty="0" err="1" smtClean="0"/>
              <a:t>physik</a:t>
            </a:r>
            <a:r>
              <a:rPr lang="en-US" dirty="0" smtClean="0"/>
              <a:t>/</a:t>
            </a:r>
            <a:r>
              <a:rPr lang="en-US" dirty="0" err="1" smtClean="0"/>
              <a:t>severin-nikolai</a:t>
            </a:r>
            <a:r>
              <a:rPr lang="en-US" dirty="0" smtClean="0"/>
              <a:t>/HTML/severin-ch2.html</a:t>
            </a:r>
            <a:endParaRPr lang="en-US" dirty="0"/>
          </a:p>
        </p:txBody>
      </p:sp>
      <p:pic>
        <p:nvPicPr>
          <p:cNvPr id="8" name="Picture 7"/>
          <p:cNvPicPr>
            <a:picLocks noChangeAspect="1"/>
          </p:cNvPicPr>
          <p:nvPr/>
        </p:nvPicPr>
        <p:blipFill rotWithShape="1">
          <a:blip r:embed="rId3"/>
          <a:srcRect l="14834" r="10236"/>
          <a:stretch/>
        </p:blipFill>
        <p:spPr>
          <a:xfrm>
            <a:off x="2341979" y="2963117"/>
            <a:ext cx="1594023" cy="847009"/>
          </a:xfrm>
          <a:prstGeom prst="rect">
            <a:avLst/>
          </a:prstGeom>
        </p:spPr>
      </p:pic>
      <p:pic>
        <p:nvPicPr>
          <p:cNvPr id="9" name="Picture 8"/>
          <p:cNvPicPr>
            <a:picLocks noChangeAspect="1"/>
          </p:cNvPicPr>
          <p:nvPr/>
        </p:nvPicPr>
        <p:blipFill rotWithShape="1">
          <a:blip r:embed="rId4"/>
          <a:srcRect l="6832" r="6202"/>
          <a:stretch/>
        </p:blipFill>
        <p:spPr>
          <a:xfrm>
            <a:off x="4769722" y="2815425"/>
            <a:ext cx="1594021" cy="1130300"/>
          </a:xfrm>
          <a:prstGeom prst="rect">
            <a:avLst/>
          </a:prstGeom>
        </p:spPr>
      </p:pic>
      <p:sp>
        <p:nvSpPr>
          <p:cNvPr id="11" name="TextBox 10"/>
          <p:cNvSpPr txBox="1"/>
          <p:nvPr/>
        </p:nvSpPr>
        <p:spPr>
          <a:xfrm>
            <a:off x="1860719" y="3890787"/>
            <a:ext cx="4614021" cy="584775"/>
          </a:xfrm>
          <a:prstGeom prst="rect">
            <a:avLst/>
          </a:prstGeom>
          <a:noFill/>
        </p:spPr>
        <p:txBody>
          <a:bodyPr wrap="square" rtlCol="0">
            <a:spAutoFit/>
          </a:bodyPr>
          <a:lstStyle/>
          <a:p>
            <a:r>
              <a:rPr lang="en-US" sz="3200" dirty="0" smtClean="0"/>
              <a:t>K</a:t>
            </a:r>
            <a:r>
              <a:rPr lang="en-US" sz="3200" baseline="-25000" dirty="0" smtClean="0"/>
              <a:t>b</a:t>
            </a:r>
            <a:r>
              <a:rPr lang="en-US" sz="3200" dirty="0" smtClean="0"/>
              <a:t> (b </a:t>
            </a:r>
            <a:r>
              <a:rPr lang="mr-IN" sz="3200" dirty="0" smtClean="0"/>
              <a:t>–</a:t>
            </a:r>
            <a:r>
              <a:rPr lang="en-US" sz="3200" dirty="0" smtClean="0"/>
              <a:t> b</a:t>
            </a:r>
            <a:r>
              <a:rPr lang="en-US" sz="3200" baseline="-25000" dirty="0" smtClean="0"/>
              <a:t>0</a:t>
            </a:r>
            <a:r>
              <a:rPr lang="en-US" sz="3200" baseline="30000" dirty="0" smtClean="0"/>
              <a:t>)2	  </a:t>
            </a:r>
            <a:r>
              <a:rPr lang="en-US" sz="3200" dirty="0" smtClean="0"/>
              <a:t>       </a:t>
            </a:r>
            <a:r>
              <a:rPr lang="en-US" sz="3200" dirty="0" err="1" smtClean="0"/>
              <a:t>K</a:t>
            </a:r>
            <a:r>
              <a:rPr lang="en-US" sz="3200" baseline="-25000" dirty="0" err="1" smtClean="0"/>
              <a:t>θ</a:t>
            </a:r>
            <a:r>
              <a:rPr lang="en-US" sz="3200" dirty="0" smtClean="0"/>
              <a:t> (</a:t>
            </a:r>
            <a:r>
              <a:rPr lang="en-US" sz="3200" dirty="0" err="1" smtClean="0"/>
              <a:t>θ</a:t>
            </a:r>
            <a:r>
              <a:rPr lang="en-US" sz="3200" dirty="0" smtClean="0"/>
              <a:t> </a:t>
            </a:r>
            <a:r>
              <a:rPr lang="mr-IN" sz="3200" dirty="0" smtClean="0"/>
              <a:t>–</a:t>
            </a:r>
            <a:r>
              <a:rPr lang="en-US" sz="3200" dirty="0" smtClean="0"/>
              <a:t> θ</a:t>
            </a:r>
            <a:r>
              <a:rPr lang="en-US" sz="3200" baseline="-25000" dirty="0" smtClean="0"/>
              <a:t>0</a:t>
            </a:r>
            <a:r>
              <a:rPr lang="en-US" sz="3200" dirty="0" smtClean="0"/>
              <a:t>)</a:t>
            </a:r>
            <a:r>
              <a:rPr lang="en-US" sz="3200" baseline="30000" dirty="0" smtClean="0"/>
              <a:t>2</a:t>
            </a:r>
            <a:r>
              <a:rPr lang="en-US" sz="3200" dirty="0" smtClean="0"/>
              <a:t>  </a:t>
            </a:r>
          </a:p>
        </p:txBody>
      </p:sp>
      <p:sp>
        <p:nvSpPr>
          <p:cNvPr id="12" name="Right Brace 11"/>
          <p:cNvSpPr/>
          <p:nvPr/>
        </p:nvSpPr>
        <p:spPr>
          <a:xfrm rot="5400000">
            <a:off x="4018957" y="3064514"/>
            <a:ext cx="434565" cy="3168377"/>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3" name="TextBox 12"/>
          <p:cNvSpPr txBox="1"/>
          <p:nvPr/>
        </p:nvSpPr>
        <p:spPr>
          <a:xfrm>
            <a:off x="2326312" y="4920349"/>
            <a:ext cx="4148428" cy="923330"/>
          </a:xfrm>
          <a:prstGeom prst="rect">
            <a:avLst/>
          </a:prstGeom>
          <a:solidFill>
            <a:schemeClr val="bg1">
              <a:lumMod val="20000"/>
              <a:lumOff val="80000"/>
            </a:schemeClr>
          </a:solidFill>
        </p:spPr>
        <p:txBody>
          <a:bodyPr wrap="square" rtlCol="0">
            <a:spAutoFit/>
          </a:bodyPr>
          <a:lstStyle/>
          <a:p>
            <a:r>
              <a:rPr lang="en-US" b="1" dirty="0" smtClean="0">
                <a:solidFill>
                  <a:schemeClr val="bg1"/>
                </a:solidFill>
              </a:rPr>
              <a:t>b/</a:t>
            </a:r>
            <a:r>
              <a:rPr lang="el-GR" b="1" dirty="0" smtClean="0">
                <a:solidFill>
                  <a:schemeClr val="bg1"/>
                </a:solidFill>
              </a:rPr>
              <a:t>θ</a:t>
            </a:r>
            <a:r>
              <a:rPr lang="en-US" b="1" dirty="0" smtClean="0">
                <a:solidFill>
                  <a:schemeClr val="bg1"/>
                </a:solidFill>
              </a:rPr>
              <a:t> </a:t>
            </a:r>
            <a:r>
              <a:rPr lang="mr-IN" dirty="0" smtClean="0">
                <a:solidFill>
                  <a:schemeClr val="bg1"/>
                </a:solidFill>
              </a:rPr>
              <a:t>–</a:t>
            </a:r>
            <a:r>
              <a:rPr lang="en-US" dirty="0" smtClean="0">
                <a:solidFill>
                  <a:schemeClr val="bg1"/>
                </a:solidFill>
              </a:rPr>
              <a:t> Instantaneous value of variable</a:t>
            </a:r>
          </a:p>
          <a:p>
            <a:r>
              <a:rPr lang="en-US" b="1" dirty="0" smtClean="0">
                <a:solidFill>
                  <a:schemeClr val="bg1"/>
                </a:solidFill>
              </a:rPr>
              <a:t>b0/</a:t>
            </a:r>
            <a:r>
              <a:rPr lang="el-GR" b="1" dirty="0" smtClean="0">
                <a:solidFill>
                  <a:schemeClr val="bg1"/>
                </a:solidFill>
              </a:rPr>
              <a:t>θ0</a:t>
            </a:r>
            <a:r>
              <a:rPr lang="en-US" b="1" dirty="0" smtClean="0">
                <a:solidFill>
                  <a:schemeClr val="bg1"/>
                </a:solidFill>
              </a:rPr>
              <a:t> </a:t>
            </a:r>
            <a:r>
              <a:rPr lang="mr-IN" dirty="0" smtClean="0">
                <a:solidFill>
                  <a:schemeClr val="bg1"/>
                </a:solidFill>
              </a:rPr>
              <a:t>–</a:t>
            </a:r>
            <a:r>
              <a:rPr lang="en-US" dirty="0" smtClean="0">
                <a:solidFill>
                  <a:schemeClr val="bg1"/>
                </a:solidFill>
              </a:rPr>
              <a:t> Parameter1 </a:t>
            </a:r>
            <a:r>
              <a:rPr lang="mr-IN" dirty="0" smtClean="0">
                <a:solidFill>
                  <a:schemeClr val="bg1"/>
                </a:solidFill>
              </a:rPr>
              <a:t>–</a:t>
            </a:r>
            <a:r>
              <a:rPr lang="en-US" dirty="0" smtClean="0">
                <a:solidFill>
                  <a:schemeClr val="bg1"/>
                </a:solidFill>
              </a:rPr>
              <a:t> Equilibrium value </a:t>
            </a:r>
          </a:p>
          <a:p>
            <a:r>
              <a:rPr lang="en-US" b="1" dirty="0" smtClean="0">
                <a:solidFill>
                  <a:schemeClr val="bg1"/>
                </a:solidFill>
              </a:rPr>
              <a:t>Kb/</a:t>
            </a:r>
            <a:r>
              <a:rPr lang="el-GR" b="1" dirty="0" smtClean="0">
                <a:solidFill>
                  <a:schemeClr val="bg1"/>
                </a:solidFill>
              </a:rPr>
              <a:t> </a:t>
            </a:r>
            <a:r>
              <a:rPr lang="el-GR" b="1" dirty="0" err="1" smtClean="0">
                <a:solidFill>
                  <a:schemeClr val="bg1"/>
                </a:solidFill>
              </a:rPr>
              <a:t>Kθ</a:t>
            </a:r>
            <a:r>
              <a:rPr lang="el-GR" b="1" dirty="0" smtClean="0">
                <a:solidFill>
                  <a:schemeClr val="bg1"/>
                </a:solidFill>
              </a:rPr>
              <a:t> </a:t>
            </a:r>
            <a:r>
              <a:rPr lang="mr-IN" dirty="0" smtClean="0">
                <a:solidFill>
                  <a:schemeClr val="bg1"/>
                </a:solidFill>
              </a:rPr>
              <a:t>–</a:t>
            </a:r>
            <a:r>
              <a:rPr lang="en-US" dirty="0" smtClean="0">
                <a:solidFill>
                  <a:schemeClr val="bg1"/>
                </a:solidFill>
              </a:rPr>
              <a:t> P</a:t>
            </a:r>
            <a:r>
              <a:rPr lang="en-US" dirty="0">
                <a:solidFill>
                  <a:schemeClr val="bg1"/>
                </a:solidFill>
              </a:rPr>
              <a:t>a</a:t>
            </a:r>
            <a:r>
              <a:rPr lang="en-US" dirty="0" smtClean="0">
                <a:solidFill>
                  <a:schemeClr val="bg1"/>
                </a:solidFill>
              </a:rPr>
              <a:t>rameter 2 </a:t>
            </a:r>
            <a:r>
              <a:rPr lang="mr-IN" dirty="0" smtClean="0">
                <a:solidFill>
                  <a:schemeClr val="bg1"/>
                </a:solidFill>
              </a:rPr>
              <a:t>–</a:t>
            </a:r>
            <a:r>
              <a:rPr lang="en-US" dirty="0" smtClean="0">
                <a:solidFill>
                  <a:schemeClr val="bg1"/>
                </a:solidFill>
              </a:rPr>
              <a:t> Force constant</a:t>
            </a:r>
            <a:endParaRPr lang="en-US" dirty="0">
              <a:solidFill>
                <a:schemeClr val="bg1"/>
              </a:solidFill>
            </a:endParaRPr>
          </a:p>
        </p:txBody>
      </p:sp>
      <p:pic>
        <p:nvPicPr>
          <p:cNvPr id="4" name="Picture 3"/>
          <p:cNvPicPr>
            <a:picLocks noChangeAspect="1"/>
          </p:cNvPicPr>
          <p:nvPr/>
        </p:nvPicPr>
        <p:blipFill rotWithShape="1">
          <a:blip r:embed="rId5"/>
          <a:srcRect l="14013" r="3988"/>
          <a:stretch/>
        </p:blipFill>
        <p:spPr>
          <a:xfrm>
            <a:off x="6845005" y="1531403"/>
            <a:ext cx="5047516" cy="1512453"/>
          </a:xfrm>
          <a:prstGeom prst="rect">
            <a:avLst/>
          </a:prstGeom>
        </p:spPr>
      </p:pic>
      <p:pic>
        <p:nvPicPr>
          <p:cNvPr id="6" name="Picture 5"/>
          <p:cNvPicPr>
            <a:picLocks noChangeAspect="1"/>
          </p:cNvPicPr>
          <p:nvPr/>
        </p:nvPicPr>
        <p:blipFill>
          <a:blip r:embed="rId6"/>
          <a:stretch>
            <a:fillRect/>
          </a:stretch>
        </p:blipFill>
        <p:spPr>
          <a:xfrm>
            <a:off x="6554764" y="3135312"/>
            <a:ext cx="5549688" cy="2641480"/>
          </a:xfrm>
          <a:prstGeom prst="rect">
            <a:avLst/>
          </a:prstGeom>
        </p:spPr>
      </p:pic>
    </p:spTree>
    <p:extLst>
      <p:ext uri="{BB962C8B-B14F-4D97-AF65-F5344CB8AC3E}">
        <p14:creationId xmlns:p14="http://schemas.microsoft.com/office/powerpoint/2010/main" val="86813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Components of classical MD </a:t>
            </a:r>
            <a:r>
              <a:rPr lang="en-US" dirty="0" err="1" smtClean="0"/>
              <a:t>forcefields</a:t>
            </a:r>
            <a:endParaRPr lang="en-US" dirty="0"/>
          </a:p>
        </p:txBody>
      </p:sp>
      <p:sp>
        <p:nvSpPr>
          <p:cNvPr id="3" name="Text Placeholder 2"/>
          <p:cNvSpPr>
            <a:spLocks noGrp="1"/>
          </p:cNvSpPr>
          <p:nvPr>
            <p:ph type="body" sz="quarter" idx="11"/>
          </p:nvPr>
        </p:nvSpPr>
        <p:spPr/>
        <p:txBody>
          <a:bodyPr/>
          <a:lstStyle/>
          <a:p>
            <a:r>
              <a:rPr lang="en-US" dirty="0" smtClean="0"/>
              <a:t>Bonded interactions </a:t>
            </a:r>
            <a:r>
              <a:rPr lang="mr-IN" dirty="0" smtClean="0"/>
              <a:t>–</a:t>
            </a:r>
            <a:r>
              <a:rPr lang="en-US" dirty="0" smtClean="0"/>
              <a:t> maintain structural stability</a:t>
            </a:r>
            <a:endParaRPr lang="en-US" dirty="0"/>
          </a:p>
        </p:txBody>
      </p:sp>
      <p:sp>
        <p:nvSpPr>
          <p:cNvPr id="5" name="TextBox 4"/>
          <p:cNvSpPr txBox="1"/>
          <p:nvPr/>
        </p:nvSpPr>
        <p:spPr>
          <a:xfrm>
            <a:off x="729789" y="2181513"/>
            <a:ext cx="10325432" cy="584775"/>
          </a:xfrm>
          <a:prstGeom prst="rect">
            <a:avLst/>
          </a:prstGeom>
          <a:noFill/>
        </p:spPr>
        <p:txBody>
          <a:bodyPr wrap="square" rtlCol="0">
            <a:spAutoFit/>
          </a:bodyPr>
          <a:lstStyle/>
          <a:p>
            <a:r>
              <a:rPr lang="en-US" sz="3200" dirty="0" smtClean="0"/>
              <a:t>		 	</a:t>
            </a:r>
            <a:r>
              <a:rPr lang="en-US" sz="3200" dirty="0" err="1" smtClean="0"/>
              <a:t>E</a:t>
            </a:r>
            <a:r>
              <a:rPr lang="en-US" sz="3200" baseline="-25000" dirty="0" err="1" smtClean="0"/>
              <a:t>bond</a:t>
            </a:r>
            <a:r>
              <a:rPr lang="en-US" sz="3200" dirty="0" smtClean="0"/>
              <a:t> +	 	</a:t>
            </a:r>
            <a:r>
              <a:rPr lang="en-US" sz="3200" dirty="0" err="1" smtClean="0"/>
              <a:t>E</a:t>
            </a:r>
            <a:r>
              <a:rPr lang="en-US" sz="3200" baseline="-25000" dirty="0" err="1" smtClean="0"/>
              <a:t>angle</a:t>
            </a:r>
            <a:r>
              <a:rPr lang="en-US" sz="3200" dirty="0" smtClean="0"/>
              <a:t> + 		</a:t>
            </a:r>
            <a:r>
              <a:rPr lang="en-US" sz="3200" dirty="0" err="1" smtClean="0"/>
              <a:t>E</a:t>
            </a:r>
            <a:r>
              <a:rPr lang="en-US" sz="3200" baseline="-25000" dirty="0" err="1" smtClean="0"/>
              <a:t>dihedral</a:t>
            </a:r>
            <a:endParaRPr lang="en-US" sz="3200" baseline="-25000" dirty="0" smtClean="0"/>
          </a:p>
        </p:txBody>
      </p:sp>
      <p:sp>
        <p:nvSpPr>
          <p:cNvPr id="7" name="TextBox 6"/>
          <p:cNvSpPr txBox="1"/>
          <p:nvPr/>
        </p:nvSpPr>
        <p:spPr>
          <a:xfrm>
            <a:off x="224165" y="6372557"/>
            <a:ext cx="9611813" cy="369332"/>
          </a:xfrm>
          <a:prstGeom prst="rect">
            <a:avLst/>
          </a:prstGeom>
          <a:noFill/>
        </p:spPr>
        <p:txBody>
          <a:bodyPr wrap="square" rtlCol="0">
            <a:spAutoFit/>
          </a:bodyPr>
          <a:lstStyle/>
          <a:p>
            <a:r>
              <a:rPr lang="en-US" dirty="0" smtClean="0"/>
              <a:t>Reference &gt; http://</a:t>
            </a:r>
            <a:r>
              <a:rPr lang="en-US" dirty="0" err="1" smtClean="0"/>
              <a:t>edoc.hu-berlin.de</a:t>
            </a:r>
            <a:r>
              <a:rPr lang="en-US" dirty="0" smtClean="0"/>
              <a:t>/</a:t>
            </a:r>
            <a:r>
              <a:rPr lang="en-US" dirty="0" err="1" smtClean="0"/>
              <a:t>dissertationen</a:t>
            </a:r>
            <a:r>
              <a:rPr lang="en-US" dirty="0" smtClean="0"/>
              <a:t>/</a:t>
            </a:r>
            <a:r>
              <a:rPr lang="en-US" dirty="0" err="1" smtClean="0"/>
              <a:t>physik</a:t>
            </a:r>
            <a:r>
              <a:rPr lang="en-US" dirty="0" smtClean="0"/>
              <a:t>/</a:t>
            </a:r>
            <a:r>
              <a:rPr lang="en-US" dirty="0" err="1" smtClean="0"/>
              <a:t>severin-nikolai</a:t>
            </a:r>
            <a:r>
              <a:rPr lang="en-US" dirty="0" smtClean="0"/>
              <a:t>/HTML/severin-ch2.html</a:t>
            </a:r>
            <a:endParaRPr lang="en-US" dirty="0"/>
          </a:p>
        </p:txBody>
      </p:sp>
      <p:pic>
        <p:nvPicPr>
          <p:cNvPr id="10" name="Picture 9"/>
          <p:cNvPicPr>
            <a:picLocks noChangeAspect="1"/>
          </p:cNvPicPr>
          <p:nvPr/>
        </p:nvPicPr>
        <p:blipFill rotWithShape="1">
          <a:blip r:embed="rId3"/>
          <a:srcRect l="8260"/>
          <a:stretch/>
        </p:blipFill>
        <p:spPr>
          <a:xfrm>
            <a:off x="8810365" y="2916722"/>
            <a:ext cx="1969020" cy="1130300"/>
          </a:xfrm>
          <a:prstGeom prst="rect">
            <a:avLst/>
          </a:prstGeom>
        </p:spPr>
      </p:pic>
      <p:sp>
        <p:nvSpPr>
          <p:cNvPr id="11" name="TextBox 10"/>
          <p:cNvSpPr txBox="1"/>
          <p:nvPr/>
        </p:nvSpPr>
        <p:spPr>
          <a:xfrm>
            <a:off x="3221866" y="4314847"/>
            <a:ext cx="8426482" cy="584775"/>
          </a:xfrm>
          <a:prstGeom prst="rect">
            <a:avLst/>
          </a:prstGeom>
          <a:noFill/>
        </p:spPr>
        <p:txBody>
          <a:bodyPr wrap="square" rtlCol="0">
            <a:spAutoFit/>
          </a:bodyPr>
          <a:lstStyle/>
          <a:p>
            <a:r>
              <a:rPr lang="en-US" sz="3200" dirty="0" smtClean="0"/>
              <a:t>					</a:t>
            </a:r>
            <a:r>
              <a:rPr lang="en-US" sz="3200" dirty="0" err="1" smtClean="0"/>
              <a:t>K</a:t>
            </a:r>
            <a:r>
              <a:rPr lang="en-US" sz="3200" baseline="-25000" dirty="0" err="1" smtClean="0"/>
              <a:t>θ</a:t>
            </a:r>
            <a:r>
              <a:rPr lang="en-US" sz="3200" dirty="0" smtClean="0"/>
              <a:t> [1 + cos(</a:t>
            </a:r>
            <a:r>
              <a:rPr lang="en-US" sz="3200" dirty="0" err="1" smtClean="0"/>
              <a:t>ɸ</a:t>
            </a:r>
            <a:r>
              <a:rPr lang="en-US" sz="3200" dirty="0" smtClean="0"/>
              <a:t> </a:t>
            </a:r>
            <a:r>
              <a:rPr lang="mr-IN" sz="3200" dirty="0" smtClean="0"/>
              <a:t>–</a:t>
            </a:r>
            <a:r>
              <a:rPr lang="en-US" sz="3200" dirty="0" smtClean="0"/>
              <a:t> ɸ</a:t>
            </a:r>
            <a:r>
              <a:rPr lang="en-US" sz="3200" baseline="-25000" dirty="0" smtClean="0"/>
              <a:t>0</a:t>
            </a:r>
            <a:r>
              <a:rPr lang="en-US" sz="3200" dirty="0" smtClean="0"/>
              <a:t>)]</a:t>
            </a:r>
          </a:p>
        </p:txBody>
      </p:sp>
      <p:sp>
        <p:nvSpPr>
          <p:cNvPr id="15" name="TextBox 14"/>
          <p:cNvSpPr txBox="1"/>
          <p:nvPr/>
        </p:nvSpPr>
        <p:spPr>
          <a:xfrm>
            <a:off x="9213592" y="4903508"/>
            <a:ext cx="1244772" cy="369332"/>
          </a:xfrm>
          <a:prstGeom prst="rect">
            <a:avLst/>
          </a:prstGeom>
          <a:solidFill>
            <a:schemeClr val="bg1">
              <a:lumMod val="20000"/>
              <a:lumOff val="80000"/>
            </a:schemeClr>
          </a:solidFill>
        </p:spPr>
        <p:txBody>
          <a:bodyPr wrap="square" rtlCol="0">
            <a:spAutoFit/>
          </a:bodyPr>
          <a:lstStyle/>
          <a:p>
            <a:pPr algn="ctr"/>
            <a:r>
              <a:rPr lang="en-US" dirty="0" smtClean="0">
                <a:solidFill>
                  <a:schemeClr val="bg1"/>
                </a:solidFill>
              </a:rPr>
              <a:t>Sinusoidal</a:t>
            </a:r>
            <a:endParaRPr lang="en-US" dirty="0">
              <a:solidFill>
                <a:schemeClr val="bg1"/>
              </a:solidFill>
            </a:endParaRPr>
          </a:p>
        </p:txBody>
      </p:sp>
      <p:pic>
        <p:nvPicPr>
          <p:cNvPr id="6" name="Picture 5"/>
          <p:cNvPicPr>
            <a:picLocks noChangeAspect="1"/>
          </p:cNvPicPr>
          <p:nvPr/>
        </p:nvPicPr>
        <p:blipFill>
          <a:blip r:embed="rId4"/>
          <a:stretch>
            <a:fillRect/>
          </a:stretch>
        </p:blipFill>
        <p:spPr>
          <a:xfrm>
            <a:off x="1932242" y="2849711"/>
            <a:ext cx="5206495" cy="3366362"/>
          </a:xfrm>
          <a:prstGeom prst="rect">
            <a:avLst/>
          </a:prstGeom>
        </p:spPr>
      </p:pic>
    </p:spTree>
    <p:extLst>
      <p:ext uri="{BB962C8B-B14F-4D97-AF65-F5344CB8AC3E}">
        <p14:creationId xmlns:p14="http://schemas.microsoft.com/office/powerpoint/2010/main" val="8846423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Components of classical MD </a:t>
            </a:r>
            <a:r>
              <a:rPr lang="en-US" dirty="0" err="1" smtClean="0"/>
              <a:t>forcefields</a:t>
            </a:r>
            <a:endParaRPr lang="en-US" dirty="0"/>
          </a:p>
        </p:txBody>
      </p:sp>
      <p:sp>
        <p:nvSpPr>
          <p:cNvPr id="3" name="Text Placeholder 2"/>
          <p:cNvSpPr>
            <a:spLocks noGrp="1"/>
          </p:cNvSpPr>
          <p:nvPr>
            <p:ph type="body" sz="quarter" idx="11"/>
          </p:nvPr>
        </p:nvSpPr>
        <p:spPr>
          <a:xfrm>
            <a:off x="879073" y="1736727"/>
            <a:ext cx="10769275" cy="557840"/>
          </a:xfrm>
        </p:spPr>
        <p:txBody>
          <a:bodyPr/>
          <a:lstStyle/>
          <a:p>
            <a:r>
              <a:rPr lang="en-US" dirty="0" smtClean="0"/>
              <a:t>Non-bonded interactions</a:t>
            </a:r>
            <a:endParaRPr lang="en-US" dirty="0"/>
          </a:p>
        </p:txBody>
      </p:sp>
      <p:sp>
        <p:nvSpPr>
          <p:cNvPr id="5" name="TextBox 4"/>
          <p:cNvSpPr txBox="1"/>
          <p:nvPr/>
        </p:nvSpPr>
        <p:spPr>
          <a:xfrm>
            <a:off x="-1034842" y="2294567"/>
            <a:ext cx="11430802" cy="584775"/>
          </a:xfrm>
          <a:prstGeom prst="rect">
            <a:avLst/>
          </a:prstGeom>
          <a:noFill/>
        </p:spPr>
        <p:txBody>
          <a:bodyPr wrap="square" rtlCol="0">
            <a:spAutoFit/>
          </a:bodyPr>
          <a:lstStyle/>
          <a:p>
            <a:r>
              <a:rPr lang="en-US" sz="3200" dirty="0" smtClean="0"/>
              <a:t>		</a:t>
            </a:r>
            <a:r>
              <a:rPr lang="en-US" sz="3200" dirty="0" err="1" smtClean="0"/>
              <a:t>E</a:t>
            </a:r>
            <a:r>
              <a:rPr lang="en-US" sz="3200" baseline="-25000" dirty="0" err="1" smtClean="0"/>
              <a:t>electrostatic</a:t>
            </a:r>
            <a:r>
              <a:rPr lang="en-US" sz="3200" dirty="0" smtClean="0"/>
              <a:t> + 	E</a:t>
            </a:r>
            <a:r>
              <a:rPr lang="en-US" sz="3200" baseline="-25000" dirty="0" smtClean="0"/>
              <a:t>LJ</a:t>
            </a:r>
            <a:endParaRPr lang="en-US" sz="3200" baseline="-25000" dirty="0"/>
          </a:p>
        </p:txBody>
      </p:sp>
      <p:sp>
        <p:nvSpPr>
          <p:cNvPr id="7" name="TextBox 6"/>
          <p:cNvSpPr txBox="1"/>
          <p:nvPr/>
        </p:nvSpPr>
        <p:spPr>
          <a:xfrm>
            <a:off x="224165" y="6372557"/>
            <a:ext cx="9611813" cy="369332"/>
          </a:xfrm>
          <a:prstGeom prst="rect">
            <a:avLst/>
          </a:prstGeom>
          <a:noFill/>
        </p:spPr>
        <p:txBody>
          <a:bodyPr wrap="square" rtlCol="0">
            <a:spAutoFit/>
          </a:bodyPr>
          <a:lstStyle/>
          <a:p>
            <a:r>
              <a:rPr lang="en-US" dirty="0" smtClean="0"/>
              <a:t>Reference &gt; http://</a:t>
            </a:r>
            <a:r>
              <a:rPr lang="en-US" dirty="0" err="1" smtClean="0"/>
              <a:t>edoc.hu-berlin.de</a:t>
            </a:r>
            <a:r>
              <a:rPr lang="en-US" dirty="0" smtClean="0"/>
              <a:t>/</a:t>
            </a:r>
            <a:r>
              <a:rPr lang="en-US" dirty="0" err="1" smtClean="0"/>
              <a:t>dissertationen</a:t>
            </a:r>
            <a:r>
              <a:rPr lang="en-US" dirty="0" smtClean="0"/>
              <a:t>/</a:t>
            </a:r>
            <a:r>
              <a:rPr lang="en-US" dirty="0" err="1" smtClean="0"/>
              <a:t>physik</a:t>
            </a:r>
            <a:r>
              <a:rPr lang="en-US" dirty="0" smtClean="0"/>
              <a:t>/</a:t>
            </a:r>
            <a:r>
              <a:rPr lang="en-US" dirty="0" err="1" smtClean="0"/>
              <a:t>severin-nikolai</a:t>
            </a:r>
            <a:r>
              <a:rPr lang="en-US" dirty="0" smtClean="0"/>
              <a:t>/HTML/severin-ch2.html</a:t>
            </a:r>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1277481" y="2891422"/>
                <a:ext cx="5267669" cy="842410"/>
              </a:xfrm>
              <a:prstGeom prst="rect">
                <a:avLst/>
              </a:prstGeom>
              <a:noFill/>
            </p:spPr>
            <p:txBody>
              <a:bodyPr wrap="square" rtlCol="0">
                <a:spAutoFit/>
              </a:bodyPr>
              <a:lstStyle/>
              <a:p>
                <a14:m>
                  <m:oMath xmlns:m="http://schemas.openxmlformats.org/officeDocument/2006/math">
                    <m:f>
                      <m:fPr>
                        <m:ctrlPr>
                          <a:rPr lang="mr-IN" sz="3200" i="1" smtClean="0">
                            <a:latin typeface="Cambria Math" charset="0"/>
                          </a:rPr>
                        </m:ctrlPr>
                      </m:fPr>
                      <m:num>
                        <m:r>
                          <m:rPr>
                            <m:nor/>
                          </m:rPr>
                          <a:rPr lang="en-US" sz="3200" dirty="0" smtClean="0"/>
                          <m:t>q</m:t>
                        </m:r>
                        <m:r>
                          <m:rPr>
                            <m:nor/>
                          </m:rPr>
                          <a:rPr lang="en-US" sz="3200" baseline="-25000" dirty="0" smtClean="0"/>
                          <m:t>i</m:t>
                        </m:r>
                        <m:r>
                          <m:rPr>
                            <m:nor/>
                          </m:rPr>
                          <a:rPr lang="en-US" sz="3200" dirty="0" smtClean="0"/>
                          <m:t>q</m:t>
                        </m:r>
                        <m:r>
                          <m:rPr>
                            <m:nor/>
                          </m:rPr>
                          <a:rPr lang="en-US" sz="3200" baseline="-25000" dirty="0" smtClean="0"/>
                          <m:t>j</m:t>
                        </m:r>
                      </m:num>
                      <m:den>
                        <m:r>
                          <m:rPr>
                            <m:nor/>
                          </m:rPr>
                          <a:rPr lang="en-US" sz="3200" b="0" i="0" smtClean="0">
                            <a:latin typeface="Cambria Math" charset="0"/>
                          </a:rPr>
                          <m:t>r</m:t>
                        </m:r>
                        <m:r>
                          <m:rPr>
                            <m:nor/>
                          </m:rPr>
                          <a:rPr lang="en-US" sz="3200" baseline="-25000" dirty="0" smtClean="0"/>
                          <m:t>ij</m:t>
                        </m:r>
                      </m:den>
                    </m:f>
                  </m:oMath>
                </a14:m>
                <a:r>
                  <a:rPr lang="en-US" sz="3200" baseline="30000" dirty="0" smtClean="0"/>
                  <a:t> 	</a:t>
                </a:r>
                <a:r>
                  <a:rPr lang="mr-IN" sz="3200" dirty="0" smtClean="0"/>
                  <a:t> </a:t>
                </a:r>
                <a:r>
                  <a:rPr lang="en-US" sz="3200" dirty="0"/>
                  <a:t>	</a:t>
                </a:r>
                <a:endParaRPr lang="en-US" sz="3200" dirty="0" smtClean="0"/>
              </a:p>
            </p:txBody>
          </p:sp>
        </mc:Choice>
        <mc:Fallback xmlns="">
          <p:sp>
            <p:nvSpPr>
              <p:cNvPr id="11" name="TextBox 10"/>
              <p:cNvSpPr txBox="1">
                <a:spLocks noRot="1" noChangeAspect="1" noMove="1" noResize="1" noEditPoints="1" noAdjustHandles="1" noChangeArrowheads="1" noChangeShapeType="1" noTextEdit="1"/>
              </p:cNvSpPr>
              <p:nvPr/>
            </p:nvSpPr>
            <p:spPr>
              <a:xfrm>
                <a:off x="1277481" y="2891422"/>
                <a:ext cx="5267669" cy="842410"/>
              </a:xfrm>
              <a:prstGeom prst="rect">
                <a:avLst/>
              </a:prstGeom>
              <a:blipFill rotWithShape="0">
                <a:blip r:embed="rId3"/>
                <a:stretch>
                  <a:fillRect b="-7194"/>
                </a:stretch>
              </a:blipFill>
            </p:spPr>
            <p:txBody>
              <a:bodyPr/>
              <a:lstStyle/>
              <a:p>
                <a:r>
                  <a:rPr lang="en-US">
                    <a:noFill/>
                  </a:rPr>
                  <a:t> </a:t>
                </a:r>
              </a:p>
            </p:txBody>
          </p:sp>
        </mc:Fallback>
      </mc:AlternateContent>
      <p:sp>
        <p:nvSpPr>
          <p:cNvPr id="12" name="Right Brace 11"/>
          <p:cNvSpPr/>
          <p:nvPr/>
        </p:nvSpPr>
        <p:spPr>
          <a:xfrm rot="5400000">
            <a:off x="1493322" y="2929725"/>
            <a:ext cx="434565" cy="1873237"/>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3" name="TextBox 12"/>
          <p:cNvSpPr txBox="1"/>
          <p:nvPr/>
        </p:nvSpPr>
        <p:spPr>
          <a:xfrm>
            <a:off x="851240" y="4211227"/>
            <a:ext cx="1718730" cy="369332"/>
          </a:xfrm>
          <a:prstGeom prst="rect">
            <a:avLst/>
          </a:prstGeom>
          <a:solidFill>
            <a:schemeClr val="bg1">
              <a:lumMod val="20000"/>
              <a:lumOff val="80000"/>
            </a:schemeClr>
          </a:solidFill>
        </p:spPr>
        <p:txBody>
          <a:bodyPr wrap="square" rtlCol="0">
            <a:spAutoFit/>
          </a:bodyPr>
          <a:lstStyle/>
          <a:p>
            <a:r>
              <a:rPr lang="en-US" b="1" smtClean="0">
                <a:solidFill>
                  <a:schemeClr val="bg1"/>
                </a:solidFill>
              </a:rPr>
              <a:t>Coulomb’s Law</a:t>
            </a:r>
            <a:endParaRPr lang="en-US" dirty="0">
              <a:solidFill>
                <a:schemeClr val="bg1"/>
              </a:solidFill>
            </a:endParaRPr>
          </a:p>
        </p:txBody>
      </p:sp>
      <p:pic>
        <p:nvPicPr>
          <p:cNvPr id="4" name="Picture 3"/>
          <p:cNvPicPr>
            <a:picLocks noChangeAspect="1"/>
          </p:cNvPicPr>
          <p:nvPr/>
        </p:nvPicPr>
        <p:blipFill>
          <a:blip r:embed="rId4"/>
          <a:stretch>
            <a:fillRect/>
          </a:stretch>
        </p:blipFill>
        <p:spPr>
          <a:xfrm>
            <a:off x="5124375" y="1584258"/>
            <a:ext cx="5897779" cy="4299147"/>
          </a:xfrm>
          <a:prstGeom prst="rect">
            <a:avLst/>
          </a:prstGeom>
        </p:spPr>
      </p:pic>
    </p:spTree>
    <p:extLst>
      <p:ext uri="{BB962C8B-B14F-4D97-AF65-F5344CB8AC3E}">
        <p14:creationId xmlns:p14="http://schemas.microsoft.com/office/powerpoint/2010/main" val="404780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Side Note: Particle Mesh Ewald Summation</a:t>
            </a:r>
            <a:endParaRPr lang="en-US" dirty="0"/>
          </a:p>
        </p:txBody>
      </p:sp>
      <p:sp>
        <p:nvSpPr>
          <p:cNvPr id="3" name="Text Placeholder 2"/>
          <p:cNvSpPr>
            <a:spLocks noGrp="1"/>
          </p:cNvSpPr>
          <p:nvPr>
            <p:ph type="body" sz="quarter" idx="11"/>
          </p:nvPr>
        </p:nvSpPr>
        <p:spPr>
          <a:xfrm>
            <a:off x="879073" y="1736727"/>
            <a:ext cx="10769275" cy="557840"/>
          </a:xfrm>
        </p:spPr>
        <p:txBody>
          <a:bodyPr/>
          <a:lstStyle/>
          <a:p>
            <a:r>
              <a:rPr lang="en-US" dirty="0" smtClean="0"/>
              <a:t>Cutoffs introduce artifacts</a:t>
            </a:r>
            <a:endParaRPr lang="en-US" dirty="0"/>
          </a:p>
        </p:txBody>
      </p:sp>
      <p:sp>
        <p:nvSpPr>
          <p:cNvPr id="7" name="TextBox 6"/>
          <p:cNvSpPr txBox="1"/>
          <p:nvPr/>
        </p:nvSpPr>
        <p:spPr>
          <a:xfrm>
            <a:off x="224165" y="6372557"/>
            <a:ext cx="9611813" cy="369332"/>
          </a:xfrm>
          <a:prstGeom prst="rect">
            <a:avLst/>
          </a:prstGeom>
          <a:noFill/>
        </p:spPr>
        <p:txBody>
          <a:bodyPr wrap="square" rtlCol="0">
            <a:spAutoFit/>
          </a:bodyPr>
          <a:lstStyle/>
          <a:p>
            <a:r>
              <a:rPr lang="en-US" dirty="0" smtClean="0"/>
              <a:t>Reference </a:t>
            </a:r>
            <a:r>
              <a:rPr lang="en-US" dirty="0"/>
              <a:t>&gt; http://</a:t>
            </a:r>
            <a:r>
              <a:rPr lang="en-US" dirty="0" err="1"/>
              <a:t>aip.scitation.org</a:t>
            </a:r>
            <a:r>
              <a:rPr lang="en-US" dirty="0"/>
              <a:t>/</a:t>
            </a:r>
            <a:r>
              <a:rPr lang="en-US" dirty="0" err="1"/>
              <a:t>doi</a:t>
            </a:r>
            <a:r>
              <a:rPr lang="en-US" dirty="0"/>
              <a:t>/pdf/10.1063/1.464397</a:t>
            </a:r>
          </a:p>
        </p:txBody>
      </p:sp>
      <p:pic>
        <p:nvPicPr>
          <p:cNvPr id="4" name="Picture 3"/>
          <p:cNvPicPr>
            <a:picLocks noChangeAspect="1"/>
          </p:cNvPicPr>
          <p:nvPr/>
        </p:nvPicPr>
        <p:blipFill>
          <a:blip r:embed="rId3"/>
          <a:stretch>
            <a:fillRect/>
          </a:stretch>
        </p:blipFill>
        <p:spPr>
          <a:xfrm>
            <a:off x="5152523" y="1540042"/>
            <a:ext cx="2561050" cy="653885"/>
          </a:xfrm>
          <a:prstGeom prst="rect">
            <a:avLst/>
          </a:prstGeom>
        </p:spPr>
      </p:pic>
      <p:pic>
        <p:nvPicPr>
          <p:cNvPr id="5" name="Picture 4"/>
          <p:cNvPicPr>
            <a:picLocks noChangeAspect="1"/>
          </p:cNvPicPr>
          <p:nvPr/>
        </p:nvPicPr>
        <p:blipFill>
          <a:blip r:embed="rId4"/>
          <a:stretch>
            <a:fillRect/>
          </a:stretch>
        </p:blipFill>
        <p:spPr>
          <a:xfrm>
            <a:off x="895676" y="2667786"/>
            <a:ext cx="3703446" cy="756201"/>
          </a:xfrm>
          <a:prstGeom prst="rect">
            <a:avLst/>
          </a:prstGeom>
        </p:spPr>
      </p:pic>
      <p:sp>
        <p:nvSpPr>
          <p:cNvPr id="6" name="TextBox 5"/>
          <p:cNvSpPr txBox="1"/>
          <p:nvPr/>
        </p:nvSpPr>
        <p:spPr>
          <a:xfrm>
            <a:off x="1390701" y="2201702"/>
            <a:ext cx="3208421" cy="400110"/>
          </a:xfrm>
          <a:prstGeom prst="rect">
            <a:avLst/>
          </a:prstGeom>
          <a:noFill/>
        </p:spPr>
        <p:txBody>
          <a:bodyPr wrap="square" rtlCol="0">
            <a:spAutoFit/>
          </a:bodyPr>
          <a:lstStyle/>
          <a:p>
            <a:r>
              <a:rPr lang="en-US" sz="2000" b="1" dirty="0" smtClean="0"/>
              <a:t>Direct sum method</a:t>
            </a:r>
            <a:endParaRPr lang="en-US" sz="2000" b="1" dirty="0"/>
          </a:p>
        </p:txBody>
      </p:sp>
      <p:sp>
        <p:nvSpPr>
          <p:cNvPr id="8" name="TextBox 7"/>
          <p:cNvSpPr txBox="1"/>
          <p:nvPr/>
        </p:nvSpPr>
        <p:spPr>
          <a:xfrm>
            <a:off x="4915313" y="2588121"/>
            <a:ext cx="3208421" cy="707886"/>
          </a:xfrm>
          <a:prstGeom prst="rect">
            <a:avLst/>
          </a:prstGeom>
          <a:noFill/>
        </p:spPr>
        <p:txBody>
          <a:bodyPr wrap="square" rtlCol="0">
            <a:spAutoFit/>
          </a:bodyPr>
          <a:lstStyle/>
          <a:p>
            <a:r>
              <a:rPr lang="en-US" sz="2000" b="1" dirty="0" smtClean="0"/>
              <a:t>Problems with convergence</a:t>
            </a:r>
          </a:p>
          <a:p>
            <a:r>
              <a:rPr lang="en-US" sz="2000" b="1" dirty="0" smtClean="0"/>
              <a:t>Infinite sum</a:t>
            </a:r>
            <a:endParaRPr lang="en-US" sz="2000" b="1" dirty="0"/>
          </a:p>
        </p:txBody>
      </p:sp>
      <p:sp>
        <p:nvSpPr>
          <p:cNvPr id="10" name="TextBox 9"/>
          <p:cNvSpPr txBox="1"/>
          <p:nvPr/>
        </p:nvSpPr>
        <p:spPr>
          <a:xfrm>
            <a:off x="1390701" y="3523332"/>
            <a:ext cx="3208421" cy="400110"/>
          </a:xfrm>
          <a:prstGeom prst="rect">
            <a:avLst/>
          </a:prstGeom>
          <a:noFill/>
        </p:spPr>
        <p:txBody>
          <a:bodyPr wrap="square" rtlCol="0">
            <a:spAutoFit/>
          </a:bodyPr>
          <a:lstStyle/>
          <a:p>
            <a:r>
              <a:rPr lang="en-US" sz="2000" b="1" dirty="0" smtClean="0"/>
              <a:t>Ewald sum method</a:t>
            </a:r>
            <a:endParaRPr lang="en-US" sz="2000" b="1" dirty="0"/>
          </a:p>
        </p:txBody>
      </p:sp>
      <p:sp>
        <p:nvSpPr>
          <p:cNvPr id="11" name="TextBox 10"/>
          <p:cNvSpPr txBox="1"/>
          <p:nvPr/>
        </p:nvSpPr>
        <p:spPr>
          <a:xfrm>
            <a:off x="4915312" y="3765373"/>
            <a:ext cx="6602919" cy="1938992"/>
          </a:xfrm>
          <a:prstGeom prst="rect">
            <a:avLst/>
          </a:prstGeom>
          <a:noFill/>
        </p:spPr>
        <p:txBody>
          <a:bodyPr wrap="square" rtlCol="0">
            <a:spAutoFit/>
          </a:bodyPr>
          <a:lstStyle/>
          <a:p>
            <a:r>
              <a:rPr lang="en-US" sz="2000" b="1" dirty="0" smtClean="0"/>
              <a:t>Ewald splitting parameter f(r)</a:t>
            </a:r>
          </a:p>
          <a:p>
            <a:r>
              <a:rPr lang="en-US" sz="2000" b="1" dirty="0" smtClean="0"/>
              <a:t>U(r) </a:t>
            </a:r>
            <a:r>
              <a:rPr lang="mr-IN" sz="2000" b="1" dirty="0" smtClean="0"/>
              <a:t>–</a:t>
            </a:r>
            <a:r>
              <a:rPr lang="en-US" sz="2000" b="1" dirty="0" smtClean="0"/>
              <a:t> real space </a:t>
            </a:r>
          </a:p>
          <a:p>
            <a:r>
              <a:rPr lang="en-US" sz="2000" b="1" dirty="0" smtClean="0"/>
              <a:t>U(k) </a:t>
            </a:r>
            <a:r>
              <a:rPr lang="mr-IN" sz="2000" b="1" dirty="0" smtClean="0"/>
              <a:t>–</a:t>
            </a:r>
            <a:r>
              <a:rPr lang="en-US" sz="2000" b="1" dirty="0" smtClean="0"/>
              <a:t> Fourier transform or Fast Fourier transform (on a grid)</a:t>
            </a:r>
          </a:p>
          <a:p>
            <a:r>
              <a:rPr lang="en-US" sz="2000" b="1" dirty="0" smtClean="0"/>
              <a:t>Last 2 terms are corrections</a:t>
            </a:r>
          </a:p>
          <a:p>
            <a:endParaRPr lang="en-US" sz="2000" b="1" dirty="0"/>
          </a:p>
          <a:p>
            <a:r>
              <a:rPr lang="en-US" sz="2000" b="1" dirty="0" smtClean="0"/>
              <a:t>Time </a:t>
            </a:r>
            <a:r>
              <a:rPr lang="mr-IN" sz="2000" b="1" dirty="0" smtClean="0"/>
              <a:t>–</a:t>
            </a:r>
            <a:r>
              <a:rPr lang="en-US" sz="2000" b="1" dirty="0" smtClean="0"/>
              <a:t> N^2 for Ewald, </a:t>
            </a:r>
            <a:r>
              <a:rPr lang="en-US" sz="2000" b="1" dirty="0" err="1" smtClean="0"/>
              <a:t>NlogN</a:t>
            </a:r>
            <a:r>
              <a:rPr lang="en-US" sz="2000" b="1" dirty="0" smtClean="0"/>
              <a:t> for PME</a:t>
            </a:r>
            <a:endParaRPr lang="en-US" sz="2000" b="1" dirty="0"/>
          </a:p>
        </p:txBody>
      </p:sp>
      <p:pic>
        <p:nvPicPr>
          <p:cNvPr id="12" name="Picture 11"/>
          <p:cNvPicPr>
            <a:picLocks noChangeAspect="1"/>
          </p:cNvPicPr>
          <p:nvPr/>
        </p:nvPicPr>
        <p:blipFill rotWithShape="1">
          <a:blip r:embed="rId5"/>
          <a:srcRect t="10224" b="21194"/>
          <a:stretch/>
        </p:blipFill>
        <p:spPr>
          <a:xfrm>
            <a:off x="1390701" y="3977936"/>
            <a:ext cx="2439094" cy="711252"/>
          </a:xfrm>
          <a:prstGeom prst="rect">
            <a:avLst/>
          </a:prstGeom>
        </p:spPr>
      </p:pic>
      <p:pic>
        <p:nvPicPr>
          <p:cNvPr id="13" name="Picture 12"/>
          <p:cNvPicPr>
            <a:picLocks noChangeAspect="1"/>
          </p:cNvPicPr>
          <p:nvPr/>
        </p:nvPicPr>
        <p:blipFill>
          <a:blip r:embed="rId6"/>
          <a:stretch>
            <a:fillRect/>
          </a:stretch>
        </p:blipFill>
        <p:spPr>
          <a:xfrm>
            <a:off x="879073" y="5146039"/>
            <a:ext cx="4036239" cy="603355"/>
          </a:xfrm>
          <a:prstGeom prst="rect">
            <a:avLst/>
          </a:prstGeom>
        </p:spPr>
      </p:pic>
      <p:sp>
        <p:nvSpPr>
          <p:cNvPr id="14" name="TextBox 13"/>
          <p:cNvSpPr txBox="1"/>
          <p:nvPr/>
        </p:nvSpPr>
        <p:spPr>
          <a:xfrm>
            <a:off x="1390701" y="4717558"/>
            <a:ext cx="3208421" cy="400110"/>
          </a:xfrm>
          <a:prstGeom prst="rect">
            <a:avLst/>
          </a:prstGeom>
          <a:noFill/>
        </p:spPr>
        <p:txBody>
          <a:bodyPr wrap="square" rtlCol="0">
            <a:spAutoFit/>
          </a:bodyPr>
          <a:lstStyle/>
          <a:p>
            <a:r>
              <a:rPr lang="en-US" sz="2000" b="1" dirty="0" smtClean="0"/>
              <a:t>Ewald energy form</a:t>
            </a:r>
            <a:endParaRPr lang="en-US" sz="2000" b="1" dirty="0"/>
          </a:p>
        </p:txBody>
      </p:sp>
    </p:spTree>
    <p:extLst>
      <p:ext uri="{BB962C8B-B14F-4D97-AF65-F5344CB8AC3E}">
        <p14:creationId xmlns:p14="http://schemas.microsoft.com/office/powerpoint/2010/main" val="6053688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Components of classical MD </a:t>
            </a:r>
            <a:r>
              <a:rPr lang="en-US" dirty="0" err="1" smtClean="0"/>
              <a:t>forcefields</a:t>
            </a:r>
            <a:endParaRPr lang="en-US" dirty="0"/>
          </a:p>
        </p:txBody>
      </p:sp>
      <p:sp>
        <p:nvSpPr>
          <p:cNvPr id="3" name="Text Placeholder 2"/>
          <p:cNvSpPr>
            <a:spLocks noGrp="1"/>
          </p:cNvSpPr>
          <p:nvPr>
            <p:ph type="body" sz="quarter" idx="11"/>
          </p:nvPr>
        </p:nvSpPr>
        <p:spPr>
          <a:xfrm>
            <a:off x="879073" y="1736727"/>
            <a:ext cx="10769275" cy="557840"/>
          </a:xfrm>
        </p:spPr>
        <p:txBody>
          <a:bodyPr/>
          <a:lstStyle/>
          <a:p>
            <a:r>
              <a:rPr lang="en-US" dirty="0" smtClean="0"/>
              <a:t>Non-bonded interactions</a:t>
            </a:r>
            <a:endParaRPr lang="en-US" dirty="0"/>
          </a:p>
        </p:txBody>
      </p:sp>
      <p:sp>
        <p:nvSpPr>
          <p:cNvPr id="5" name="TextBox 4"/>
          <p:cNvSpPr txBox="1"/>
          <p:nvPr/>
        </p:nvSpPr>
        <p:spPr>
          <a:xfrm>
            <a:off x="-1034842" y="2294567"/>
            <a:ext cx="11430802" cy="584775"/>
          </a:xfrm>
          <a:prstGeom prst="rect">
            <a:avLst/>
          </a:prstGeom>
          <a:noFill/>
        </p:spPr>
        <p:txBody>
          <a:bodyPr wrap="square" rtlCol="0">
            <a:spAutoFit/>
          </a:bodyPr>
          <a:lstStyle/>
          <a:p>
            <a:r>
              <a:rPr lang="en-US" sz="3200" dirty="0" smtClean="0"/>
              <a:t>		</a:t>
            </a:r>
            <a:r>
              <a:rPr lang="en-US" sz="3200" dirty="0" err="1" smtClean="0"/>
              <a:t>E</a:t>
            </a:r>
            <a:r>
              <a:rPr lang="en-US" sz="3200" baseline="-25000" dirty="0" err="1" smtClean="0"/>
              <a:t>electrostatic</a:t>
            </a:r>
            <a:r>
              <a:rPr lang="en-US" sz="3200" dirty="0" smtClean="0"/>
              <a:t> + 	E</a:t>
            </a:r>
            <a:r>
              <a:rPr lang="en-US" sz="3200" baseline="-25000" dirty="0" smtClean="0"/>
              <a:t>LJ</a:t>
            </a:r>
            <a:endParaRPr lang="en-US" sz="3200" baseline="-25000" dirty="0"/>
          </a:p>
        </p:txBody>
      </p:sp>
      <p:sp>
        <p:nvSpPr>
          <p:cNvPr id="7" name="TextBox 6"/>
          <p:cNvSpPr txBox="1"/>
          <p:nvPr/>
        </p:nvSpPr>
        <p:spPr>
          <a:xfrm>
            <a:off x="224165" y="6372557"/>
            <a:ext cx="9611813" cy="369332"/>
          </a:xfrm>
          <a:prstGeom prst="rect">
            <a:avLst/>
          </a:prstGeom>
          <a:noFill/>
        </p:spPr>
        <p:txBody>
          <a:bodyPr wrap="square" rtlCol="0">
            <a:spAutoFit/>
          </a:bodyPr>
          <a:lstStyle/>
          <a:p>
            <a:r>
              <a:rPr lang="en-US" dirty="0" smtClean="0"/>
              <a:t>Reference &gt; http://</a:t>
            </a:r>
            <a:r>
              <a:rPr lang="en-US" dirty="0" err="1" smtClean="0"/>
              <a:t>edoc.hu-berlin.de</a:t>
            </a:r>
            <a:r>
              <a:rPr lang="en-US" dirty="0" smtClean="0"/>
              <a:t>/</a:t>
            </a:r>
            <a:r>
              <a:rPr lang="en-US" dirty="0" err="1" smtClean="0"/>
              <a:t>dissertationen</a:t>
            </a:r>
            <a:r>
              <a:rPr lang="en-US" dirty="0" smtClean="0"/>
              <a:t>/</a:t>
            </a:r>
            <a:r>
              <a:rPr lang="en-US" dirty="0" err="1" smtClean="0"/>
              <a:t>physik</a:t>
            </a:r>
            <a:r>
              <a:rPr lang="en-US" dirty="0" smtClean="0"/>
              <a:t>/</a:t>
            </a:r>
            <a:r>
              <a:rPr lang="en-US" dirty="0" err="1" smtClean="0"/>
              <a:t>severin-nikolai</a:t>
            </a:r>
            <a:r>
              <a:rPr lang="en-US" dirty="0" smtClean="0"/>
              <a:t>/HTML/severin-ch2.html</a:t>
            </a:r>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1277481" y="2891422"/>
                <a:ext cx="5267669" cy="842410"/>
              </a:xfrm>
              <a:prstGeom prst="rect">
                <a:avLst/>
              </a:prstGeom>
              <a:noFill/>
            </p:spPr>
            <p:txBody>
              <a:bodyPr wrap="square" rtlCol="0">
                <a:spAutoFit/>
              </a:bodyPr>
              <a:lstStyle/>
              <a:p>
                <a:r>
                  <a:rPr lang="en-US" sz="3200" dirty="0" smtClean="0"/>
                  <a:t>	</a:t>
                </a:r>
                <a:r>
                  <a:rPr lang="en-US" sz="3200" dirty="0"/>
                  <a:t>	</a:t>
                </a:r>
                <a14:m>
                  <m:oMath xmlns:m="http://schemas.openxmlformats.org/officeDocument/2006/math">
                    <m:f>
                      <m:fPr>
                        <m:ctrlPr>
                          <a:rPr lang="mr-IN" sz="3200" i="1" smtClean="0">
                            <a:latin typeface="Cambria Math" charset="0"/>
                          </a:rPr>
                        </m:ctrlPr>
                      </m:fPr>
                      <m:num>
                        <m:r>
                          <m:rPr>
                            <m:nor/>
                          </m:rPr>
                          <a:rPr lang="en-US" sz="3200" dirty="0" smtClean="0"/>
                          <m:t>q</m:t>
                        </m:r>
                        <m:r>
                          <m:rPr>
                            <m:nor/>
                          </m:rPr>
                          <a:rPr lang="en-US" sz="3200" baseline="-25000" dirty="0" smtClean="0"/>
                          <m:t>i</m:t>
                        </m:r>
                        <m:r>
                          <m:rPr>
                            <m:nor/>
                          </m:rPr>
                          <a:rPr lang="en-US" sz="3200" dirty="0" smtClean="0"/>
                          <m:t>q</m:t>
                        </m:r>
                        <m:r>
                          <m:rPr>
                            <m:nor/>
                          </m:rPr>
                          <a:rPr lang="en-US" sz="3200" baseline="-25000" dirty="0" smtClean="0"/>
                          <m:t>j</m:t>
                        </m:r>
                      </m:num>
                      <m:den>
                        <m:r>
                          <m:rPr>
                            <m:nor/>
                          </m:rPr>
                          <a:rPr lang="en-US" sz="3200" b="0" i="0" smtClean="0">
                            <a:latin typeface="Cambria Math" charset="0"/>
                          </a:rPr>
                          <m:t>r</m:t>
                        </m:r>
                        <m:r>
                          <m:rPr>
                            <m:nor/>
                          </m:rPr>
                          <a:rPr lang="en-US" sz="3200" b="0" i="0" baseline="30000" smtClean="0">
                            <a:latin typeface="Cambria Math" charset="0"/>
                          </a:rPr>
                          <m:t>12</m:t>
                        </m:r>
                        <m:r>
                          <m:rPr>
                            <m:nor/>
                          </m:rPr>
                          <a:rPr lang="en-US" sz="3200" baseline="-25000" dirty="0" smtClean="0"/>
                          <m:t>ij</m:t>
                        </m:r>
                      </m:den>
                    </m:f>
                  </m:oMath>
                </a14:m>
                <a:r>
                  <a:rPr lang="en-US" sz="3200" baseline="30000" dirty="0" smtClean="0"/>
                  <a:t> - </a:t>
                </a:r>
                <a:r>
                  <a:rPr lang="mr-IN" sz="3200" dirty="0" smtClean="0"/>
                  <a:t> </a:t>
                </a:r>
                <a14:m>
                  <m:oMath xmlns:m="http://schemas.openxmlformats.org/officeDocument/2006/math">
                    <m:f>
                      <m:fPr>
                        <m:ctrlPr>
                          <a:rPr lang="mr-IN" sz="3200" i="1" smtClean="0">
                            <a:latin typeface="Cambria Math" charset="0"/>
                          </a:rPr>
                        </m:ctrlPr>
                      </m:fPr>
                      <m:num>
                        <m:r>
                          <m:rPr>
                            <m:nor/>
                          </m:rPr>
                          <a:rPr lang="en-US" sz="3200" dirty="0" smtClean="0"/>
                          <m:t>q</m:t>
                        </m:r>
                        <m:r>
                          <m:rPr>
                            <m:nor/>
                          </m:rPr>
                          <a:rPr lang="en-US" sz="3200" baseline="-25000" dirty="0" smtClean="0"/>
                          <m:t>i</m:t>
                        </m:r>
                        <m:r>
                          <m:rPr>
                            <m:nor/>
                          </m:rPr>
                          <a:rPr lang="en-US" sz="3200" dirty="0" smtClean="0"/>
                          <m:t>q</m:t>
                        </m:r>
                        <m:r>
                          <m:rPr>
                            <m:nor/>
                          </m:rPr>
                          <a:rPr lang="en-US" sz="3200" baseline="-25000" dirty="0" smtClean="0"/>
                          <m:t>j</m:t>
                        </m:r>
                      </m:num>
                      <m:den>
                        <m:r>
                          <m:rPr>
                            <m:nor/>
                          </m:rPr>
                          <a:rPr lang="en-US" sz="3200" b="0" i="0" smtClean="0">
                            <a:latin typeface="Cambria Math" charset="0"/>
                          </a:rPr>
                          <m:t>r</m:t>
                        </m:r>
                        <m:r>
                          <m:rPr>
                            <m:nor/>
                          </m:rPr>
                          <a:rPr lang="en-US" sz="3200" b="0" i="0" baseline="30000" smtClean="0">
                            <a:latin typeface="Cambria Math" charset="0"/>
                          </a:rPr>
                          <m:t>6</m:t>
                        </m:r>
                        <m:r>
                          <m:rPr>
                            <m:nor/>
                          </m:rPr>
                          <a:rPr lang="en-US" sz="3200" baseline="-25000" dirty="0" smtClean="0"/>
                          <m:t>ij</m:t>
                        </m:r>
                      </m:den>
                    </m:f>
                  </m:oMath>
                </a14:m>
                <a:r>
                  <a:rPr lang="en-US" sz="3200" baseline="30000" dirty="0" smtClean="0"/>
                  <a:t>  	</a:t>
                </a:r>
                <a:endParaRPr lang="en-US" sz="3200" dirty="0" smtClean="0"/>
              </a:p>
            </p:txBody>
          </p:sp>
        </mc:Choice>
        <mc:Fallback xmlns="">
          <p:sp>
            <p:nvSpPr>
              <p:cNvPr id="11" name="TextBox 10"/>
              <p:cNvSpPr txBox="1">
                <a:spLocks noRot="1" noChangeAspect="1" noMove="1" noResize="1" noEditPoints="1" noAdjustHandles="1" noChangeArrowheads="1" noChangeShapeType="1" noTextEdit="1"/>
              </p:cNvSpPr>
              <p:nvPr/>
            </p:nvSpPr>
            <p:spPr>
              <a:xfrm>
                <a:off x="1277481" y="2891422"/>
                <a:ext cx="5267669" cy="842410"/>
              </a:xfrm>
              <a:prstGeom prst="rect">
                <a:avLst/>
              </a:prstGeom>
              <a:blipFill rotWithShape="0">
                <a:blip r:embed="rId3"/>
                <a:stretch>
                  <a:fillRect b="-7194"/>
                </a:stretch>
              </a:blipFill>
            </p:spPr>
            <p:txBody>
              <a:bodyPr/>
              <a:lstStyle/>
              <a:p>
                <a:r>
                  <a:rPr lang="en-US">
                    <a:noFill/>
                  </a:rPr>
                  <a:t> </a:t>
                </a:r>
              </a:p>
            </p:txBody>
          </p:sp>
        </mc:Fallback>
      </mc:AlternateContent>
      <p:sp>
        <p:nvSpPr>
          <p:cNvPr id="14" name="Right Brace 13"/>
          <p:cNvSpPr/>
          <p:nvPr/>
        </p:nvSpPr>
        <p:spPr>
          <a:xfrm rot="5400000">
            <a:off x="3243167" y="3813239"/>
            <a:ext cx="743372" cy="984275"/>
          </a:xfrm>
          <a:prstGeom prst="rightBrace">
            <a:avLst>
              <a:gd name="adj1" fmla="val 0"/>
              <a:gd name="adj2" fmla="val 50000"/>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6" name="Right Brace 15"/>
          <p:cNvSpPr/>
          <p:nvPr/>
        </p:nvSpPr>
        <p:spPr>
          <a:xfrm rot="5400000">
            <a:off x="3879549" y="4096839"/>
            <a:ext cx="1526535" cy="917145"/>
          </a:xfrm>
          <a:prstGeom prst="rightBrace">
            <a:avLst>
              <a:gd name="adj1" fmla="val 0"/>
              <a:gd name="adj2" fmla="val 50000"/>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7" name="TextBox 16"/>
          <p:cNvSpPr txBox="1"/>
          <p:nvPr/>
        </p:nvSpPr>
        <p:spPr>
          <a:xfrm>
            <a:off x="3851820" y="5318677"/>
            <a:ext cx="2375438" cy="369332"/>
          </a:xfrm>
          <a:prstGeom prst="rect">
            <a:avLst/>
          </a:prstGeom>
          <a:solidFill>
            <a:schemeClr val="bg1">
              <a:lumMod val="20000"/>
              <a:lumOff val="80000"/>
            </a:schemeClr>
          </a:solidFill>
        </p:spPr>
        <p:txBody>
          <a:bodyPr wrap="square" rtlCol="0">
            <a:spAutoFit/>
          </a:bodyPr>
          <a:lstStyle/>
          <a:p>
            <a:r>
              <a:rPr lang="en-US" b="1" dirty="0" smtClean="0">
                <a:solidFill>
                  <a:schemeClr val="bg1"/>
                </a:solidFill>
              </a:rPr>
              <a:t>Attractive</a:t>
            </a:r>
            <a:r>
              <a:rPr lang="mr-IN" b="1" dirty="0" smtClean="0">
                <a:solidFill>
                  <a:schemeClr val="bg1"/>
                </a:solidFill>
              </a:rPr>
              <a:t>–</a:t>
            </a:r>
            <a:r>
              <a:rPr lang="en-US" b="1" dirty="0" smtClean="0">
                <a:solidFill>
                  <a:schemeClr val="bg1"/>
                </a:solidFill>
              </a:rPr>
              <a:t> slow decay</a:t>
            </a:r>
            <a:endParaRPr lang="en-US" dirty="0">
              <a:solidFill>
                <a:schemeClr val="bg1"/>
              </a:solidFill>
            </a:endParaRPr>
          </a:p>
        </p:txBody>
      </p:sp>
      <p:sp>
        <p:nvSpPr>
          <p:cNvPr id="15" name="TextBox 14"/>
          <p:cNvSpPr txBox="1"/>
          <p:nvPr/>
        </p:nvSpPr>
        <p:spPr>
          <a:xfrm>
            <a:off x="2647223" y="4720936"/>
            <a:ext cx="2661573" cy="369332"/>
          </a:xfrm>
          <a:prstGeom prst="rect">
            <a:avLst/>
          </a:prstGeom>
          <a:solidFill>
            <a:schemeClr val="bg1">
              <a:lumMod val="20000"/>
              <a:lumOff val="80000"/>
            </a:schemeClr>
          </a:solidFill>
        </p:spPr>
        <p:txBody>
          <a:bodyPr wrap="square" rtlCol="0">
            <a:spAutoFit/>
          </a:bodyPr>
          <a:lstStyle/>
          <a:p>
            <a:r>
              <a:rPr lang="en-US" b="1" dirty="0" smtClean="0">
                <a:solidFill>
                  <a:schemeClr val="bg1"/>
                </a:solidFill>
              </a:rPr>
              <a:t>Repulsive </a:t>
            </a:r>
            <a:r>
              <a:rPr lang="mr-IN" b="1" dirty="0" smtClean="0">
                <a:solidFill>
                  <a:schemeClr val="bg1"/>
                </a:solidFill>
              </a:rPr>
              <a:t>–</a:t>
            </a:r>
            <a:r>
              <a:rPr lang="en-US" b="1" dirty="0" smtClean="0">
                <a:solidFill>
                  <a:schemeClr val="bg1"/>
                </a:solidFill>
              </a:rPr>
              <a:t> faster decay</a:t>
            </a:r>
            <a:endParaRPr lang="en-US" dirty="0">
              <a:solidFill>
                <a:schemeClr val="bg1"/>
              </a:solidFill>
            </a:endParaRPr>
          </a:p>
        </p:txBody>
      </p:sp>
    </p:spTree>
    <p:extLst>
      <p:ext uri="{BB962C8B-B14F-4D97-AF65-F5344CB8AC3E}">
        <p14:creationId xmlns:p14="http://schemas.microsoft.com/office/powerpoint/2010/main" val="709878557"/>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UW Palette 1">
      <a:dk1>
        <a:srgbClr val="4B2E83"/>
      </a:dk1>
      <a:lt1>
        <a:srgbClr val="E8E3D3"/>
      </a:lt1>
      <a:dk2>
        <a:srgbClr val="4B2E83"/>
      </a:dk2>
      <a:lt2>
        <a:srgbClr val="FFFFFF"/>
      </a:lt2>
      <a:accent1>
        <a:srgbClr val="4B2E83"/>
      </a:accent1>
      <a:accent2>
        <a:srgbClr val="E8E3D3"/>
      </a:accent2>
      <a:accent3>
        <a:srgbClr val="FFFFFF"/>
      </a:accent3>
      <a:accent4>
        <a:srgbClr val="D9D9D9"/>
      </a:accent4>
      <a:accent5>
        <a:srgbClr val="444444"/>
      </a:accent5>
      <a:accent6>
        <a:srgbClr val="85754D"/>
      </a:accent6>
      <a:hlink>
        <a:srgbClr val="4B2E83"/>
      </a:hlink>
      <a:folHlink>
        <a:srgbClr val="4B2E8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ustom Design">
  <a:themeElements>
    <a:clrScheme name="Custom 5">
      <a:dk1>
        <a:srgbClr val="33006F"/>
      </a:dk1>
      <a:lt1>
        <a:srgbClr val="E8D3A2"/>
      </a:lt1>
      <a:dk2>
        <a:srgbClr val="33006F"/>
      </a:dk2>
      <a:lt2>
        <a:srgbClr val="FFFFFF"/>
      </a:lt2>
      <a:accent1>
        <a:srgbClr val="33006F"/>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PPT_Template_3New1">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PPT_Template_1New1</Template>
  <TotalTime>2459</TotalTime>
  <Words>1041</Words>
  <Application>Microsoft Macintosh PowerPoint</Application>
  <PresentationFormat>Widescreen</PresentationFormat>
  <Paragraphs>137</Paragraphs>
  <Slides>12</Slides>
  <Notes>9</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12</vt:i4>
      </vt:variant>
    </vt:vector>
  </HeadingPairs>
  <TitlesOfParts>
    <vt:vector size="26" baseType="lpstr">
      <vt:lpstr>Calibri</vt:lpstr>
      <vt:lpstr>Cambria Math</vt:lpstr>
      <vt:lpstr>Encode Sans Normal Black</vt:lpstr>
      <vt:lpstr>Lucida Grande</vt:lpstr>
      <vt:lpstr>Mangal</vt:lpstr>
      <vt:lpstr>Open Sans</vt:lpstr>
      <vt:lpstr>Open Sans Light</vt:lpstr>
      <vt:lpstr>Uni Sans Regular</vt:lpstr>
      <vt:lpstr>Arial</vt:lpstr>
      <vt:lpstr>Custom Design</vt:lpstr>
      <vt:lpstr>Office Theme</vt:lpstr>
      <vt:lpstr>1_Custom Design</vt:lpstr>
      <vt:lpstr>PPT_Template_3New1</vt:lpstr>
      <vt:lpstr>2_Custom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Arushi Prakash</dc:creator>
  <cp:lastModifiedBy>Arushi Prakash</cp:lastModifiedBy>
  <cp:revision>34</cp:revision>
  <cp:lastPrinted>2017-02-10T18:09:10Z</cp:lastPrinted>
  <dcterms:created xsi:type="dcterms:W3CDTF">2017-01-27T22:43:53Z</dcterms:created>
  <dcterms:modified xsi:type="dcterms:W3CDTF">2017-02-10T20:29:00Z</dcterms:modified>
</cp:coreProperties>
</file>